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36"/>
  </p:notesMasterIdLst>
  <p:sldIdLst>
    <p:sldId id="310" r:id="rId2"/>
    <p:sldId id="319" r:id="rId3"/>
    <p:sldId id="342" r:id="rId4"/>
    <p:sldId id="340" r:id="rId5"/>
    <p:sldId id="348" r:id="rId6"/>
    <p:sldId id="349" r:id="rId7"/>
    <p:sldId id="350" r:id="rId8"/>
    <p:sldId id="352" r:id="rId9"/>
    <p:sldId id="351" r:id="rId10"/>
    <p:sldId id="341" r:id="rId11"/>
    <p:sldId id="353" r:id="rId12"/>
    <p:sldId id="354" r:id="rId13"/>
    <p:sldId id="355" r:id="rId14"/>
    <p:sldId id="356" r:id="rId15"/>
    <p:sldId id="357" r:id="rId16"/>
    <p:sldId id="358" r:id="rId17"/>
    <p:sldId id="359" r:id="rId18"/>
    <p:sldId id="360" r:id="rId19"/>
    <p:sldId id="362" r:id="rId20"/>
    <p:sldId id="343" r:id="rId21"/>
    <p:sldId id="327" r:id="rId22"/>
    <p:sldId id="335" r:id="rId23"/>
    <p:sldId id="336" r:id="rId24"/>
    <p:sldId id="331" r:id="rId25"/>
    <p:sldId id="333" r:id="rId26"/>
    <p:sldId id="332" r:id="rId27"/>
    <p:sldId id="334" r:id="rId28"/>
    <p:sldId id="337" r:id="rId29"/>
    <p:sldId id="339" r:id="rId30"/>
    <p:sldId id="363" r:id="rId31"/>
    <p:sldId id="345" r:id="rId32"/>
    <p:sldId id="344" r:id="rId33"/>
    <p:sldId id="361" r:id="rId34"/>
    <p:sldId id="364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709" autoAdjust="0"/>
  </p:normalViewPr>
  <p:slideViewPr>
    <p:cSldViewPr snapToGrid="0">
      <p:cViewPr varScale="1">
        <p:scale>
          <a:sx n="99" d="100"/>
          <a:sy n="99" d="100"/>
        </p:scale>
        <p:origin x="99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C724E-499D-43AC-8699-CF969D2466FC}" type="datetimeFigureOut">
              <a:rPr lang="fr-FR" smtClean="0"/>
              <a:t>12/11/2025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C53D4-8BF5-4FDD-81EC-7AC957B0D2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625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897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FBE5D-9678-DB48-5A27-2B12E9A21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172997A-FEC4-8932-45C5-0A22484806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4E3C745-78F6-687F-03A1-8415C52294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DF945A-3F01-BD1E-2D77-F7B8CF1943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8738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E97B5-976C-C9E8-D3D1-E6DD21C62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63AA989-553F-009D-F760-1FD929879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936AE1D-31D4-C200-3EB3-5DF2D55466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F435B7-07C8-342F-37B9-8E2F44AFEF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551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65A45-4011-BE92-9588-1C6215D26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6F840BA-C265-B495-137F-7DCAEDD702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591D0C4-1DDE-EFD8-AFDE-B6D041273F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29542B-3CEF-33CB-0277-17B50CFCC6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5022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00673-7AE7-E2A6-9269-71BC3D5BC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B14A976-7DE6-6F2D-CC50-A5D13F1FED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E097EE8-22F1-DDF5-E77C-96AF147769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899ED99-5431-AA22-2CFD-F3DD397EF2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0547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20256-703E-8F41-A080-838F8D0C6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3B2720E-6F0B-6F87-FAEF-D25B9FD035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89B72C5-8268-A05F-F62A-5FA5420A4E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1B7D3AC-8047-7D5F-77AA-D15837ACB1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34217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94CC7-D2BD-7122-0EB0-D5CF6FD7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D1AB2AA-6D67-0553-95EB-8D1234D419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31B3B8B-F24D-4460-F70F-E10BAD342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8787EBD-7F42-7743-79A4-0F497FD9F8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765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42193-803D-8EDB-2A1A-348DBC8B3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14136DA-1E76-7EAE-868B-C66455685E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1BA10A5-F667-03EC-3AD4-11EC31303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9F17187-1878-2D60-5139-D7868A17AA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7090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0809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9D370-555A-2105-B059-39E58ED1A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2A971A1-B790-3DC6-ED03-EBFF11D09E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AABE746-F97A-7B29-8299-47EAF5D1EB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8182A7-7FC3-4961-2D8B-C39A2F2E27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4429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E6634-F763-7FF3-BF79-B5478DE01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F6CF587-3E2F-77AA-1883-64312D10F8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AE32B25-2CA5-559B-E776-992995F65F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45324E6-914C-828C-2054-B2600E7149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1301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F6F67-E1B2-C728-0E53-3446BEFA8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6A74A27-71E5-0000-DCB9-97483729E5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4AC1B67-F28E-0629-E2F2-2C4EC9686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A830B90-7057-0B50-11B2-887993EA80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92527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17467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82765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0740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63937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DCA74-7A5B-E552-6EC3-002B9542B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EB271B7-D04E-9F35-D2BC-411959CE2A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B88095B-3BD2-F81A-DFAD-668D4D209C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ECA905-4F97-DA76-240C-03467AB3B6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9618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4055D-7186-CB80-7BC5-FFB4ED1A3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FF490D2-2BDA-E36F-081B-B892D2DB0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0C0C73A-6EA8-6CC3-B8E5-384A79D657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B78678A-E8D0-77A6-9C15-EA16ED35FF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87762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5D747-7585-3D32-DF2F-BFE7D35E2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C7F975C-1F2F-8BBE-836B-79DFADEEF7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0F54BD5-1AA7-8D70-28A6-B96A55B5D6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8353530-BCBC-0851-BEAA-7F9EEAD2A3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5726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FEE87-97CF-A0C5-0ED6-01597A408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A8BEDE6-A843-7EB7-BCAF-E39DFD6E17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024CC30-7DEE-5FD4-0FDE-FD103FC512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9C11264-6EBA-88F1-DE66-3EBC961BBB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14732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35777-1E04-30C7-EC0D-FF4C7DD0C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7E52984-3769-18BC-5EA7-5B532B9F11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528A287-7EF4-1191-424C-B61350B769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88DECA4-658D-C3CE-A6CC-2F3F2A5F97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19737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62B5F-406F-604C-083A-141585449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2438B68-2767-7EC1-53E9-6DD5B9420C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1255A87-7742-F4AC-00C0-F07933EDE4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9EA3108-BD3D-0A4B-E915-0701D02383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2059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3384B-401A-5525-1875-4395B4EA9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E8BC423-ECF6-2E35-4F6A-C6BA316663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EE7B85F-1E27-3621-4694-D3739FE39E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E1DEB9D-6A5B-E425-A82A-CB6CE67A24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7485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B8665-1C00-EDF4-FB32-C85FE236C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FC85C66-96CB-9FDE-9E2A-0BF2C2E06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084E5AE-34AE-8223-720F-4959B5313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3F1C2BF-48FA-4E18-2443-3F15B3DDD7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363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2467A-B5CB-0034-4DEA-40C723B81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753C011-46E6-6BBE-9310-7979B96142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ED63689-1181-0CFA-F2CA-C911C654E8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E152102-C21B-BF22-55B2-0F4B594B7B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7849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602D2-A2DB-E8C5-A4EB-6EB1C8773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29516EC-3BC5-CE98-F03E-B60D83AE35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1E813FE-638A-F72B-14A0-4B10B442E8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A51FFEB-4072-8AB5-2CFD-952C438AF8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5247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1A198-1ED6-4AE9-6472-0566DEE12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6F202A1-22DF-AB1C-9FB9-FF42E2E0C0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3F18159-38AA-849E-7377-B2B2A59AF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96E546-0684-982E-5F7A-CE386465BC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7574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7E420-6225-65BE-595D-B2EE52BD1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C3B207E-4392-FD29-9A89-B2258F281E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AFF6E26-02E7-EB80-9E83-708568030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5982B4-C282-DED5-4848-DE20FE03E7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7057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B328C-88E2-86AE-615C-AC1AAFDA5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9F201B3-6DA4-FFC4-FBE2-A4D2E69F0B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1B0E578-B7BA-A30E-8B38-FFBF5FBC3C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861086B-D86F-09CA-9598-1EFCB74608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4145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833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9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80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03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9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79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4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55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5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64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1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.png"/><Relationship Id="rId7" Type="http://schemas.openxmlformats.org/officeDocument/2006/relationships/image" Target="../media/image3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12.png"/><Relationship Id="rId10" Type="http://schemas.openxmlformats.org/officeDocument/2006/relationships/image" Target="../media/image22.png"/><Relationship Id="rId4" Type="http://schemas.openxmlformats.org/officeDocument/2006/relationships/image" Target="../media/image11.jpg"/><Relationship Id="rId9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2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13.png"/><Relationship Id="rId4" Type="http://schemas.openxmlformats.org/officeDocument/2006/relationships/image" Target="../media/image11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39.jpg"/><Relationship Id="rId4" Type="http://schemas.openxmlformats.org/officeDocument/2006/relationships/image" Target="../media/image38.png"/><Relationship Id="rId9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37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800" dirty="0">
                <a:latin typeface="Bahnschrift SemiBold" panose="020B0502040204020203" pitchFamily="34" charset="0"/>
              </a:rPr>
              <a:t>UE Interfaçage Numérique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 err="1">
                <a:latin typeface="Bahnschrift Light" panose="020B0502040204020203" pitchFamily="34" charset="0"/>
              </a:rPr>
              <a:t>IntNum</a:t>
            </a:r>
            <a:r>
              <a:rPr lang="fr-FR" sz="2000" dirty="0">
                <a:latin typeface="Bahnschrift Light" panose="020B0502040204020203" pitchFamily="34" charset="0"/>
              </a:rPr>
              <a:t> / Semestre 6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A89D0F1-0518-23E6-01F6-F2C25B93C544}"/>
              </a:ext>
            </a:extLst>
          </p:cNvPr>
          <p:cNvSpPr txBox="1"/>
          <p:nvPr/>
        </p:nvSpPr>
        <p:spPr>
          <a:xfrm>
            <a:off x="168033" y="6293496"/>
            <a:ext cx="6131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rgbClr val="002060"/>
                </a:solidFill>
                <a:latin typeface="Bahnschrift Light" panose="020B0502040204020203" pitchFamily="34" charset="0"/>
              </a:rPr>
              <a:t>Julien VILLEMEJANE</a:t>
            </a:r>
            <a:endParaRPr lang="fr-FR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88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B1C801-3EEB-2018-E544-4B9DB727C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60D96A-1F9A-08A3-A34D-17EB81D91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549718-D3F7-8126-2CE7-E7E8F4CA9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76017A-5D46-4DF0-2866-1F44D4522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F96FD9-0B82-B8AC-CE3A-14E26198E0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800" dirty="0">
                <a:latin typeface="Bahnschrift SemiBold" panose="020B0502040204020203" pitchFamily="34" charset="0"/>
              </a:rPr>
              <a:t>Caméras et images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87490D6-EFB0-7CD8-5922-8801DD5AD5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 err="1">
                <a:latin typeface="Bahnschrift Light" panose="020B0502040204020203" pitchFamily="34" charset="0"/>
              </a:rPr>
              <a:t>IntNum</a:t>
            </a:r>
            <a:r>
              <a:rPr lang="fr-FR" sz="2000" dirty="0">
                <a:latin typeface="Bahnschrift Light" panose="020B0502040204020203" pitchFamily="34" charset="0"/>
              </a:rPr>
              <a:t> / Semestre 6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DE4D0487-EA49-C872-EAA2-C293C55CA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E929B49E-30AC-731E-B6E9-ECE8B0A5B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165A2E20-E43A-566E-C4F0-D995A43F6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84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FFE69-993C-543C-AA8D-85DF9D394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FE0515F-2BF7-9C8F-824E-E2192DFA586E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C67A174-2A28-DAE7-B175-367F9DB4E914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Caméras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AE675E-AEC6-C408-DE0F-DE9E0E2760F8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C3B92A7-7BC4-DE82-B87C-57AAEC3890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01FD41-5313-08F8-CE6D-5EC88318EF79}"/>
              </a:ext>
            </a:extLst>
          </p:cNvPr>
          <p:cNvSpPr>
            <a:spLocks/>
          </p:cNvSpPr>
          <p:nvPr/>
        </p:nvSpPr>
        <p:spPr>
          <a:xfrm>
            <a:off x="608162" y="3218768"/>
            <a:ext cx="5061118" cy="134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C0CDFF-1D00-3ABB-64C0-6C1F50B61875}"/>
              </a:ext>
            </a:extLst>
          </p:cNvPr>
          <p:cNvSpPr/>
          <p:nvPr/>
        </p:nvSpPr>
        <p:spPr>
          <a:xfrm>
            <a:off x="1586067" y="3492128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Sensor</a:t>
            </a:r>
            <a:endParaRPr lang="fr-FR" dirty="0"/>
          </a:p>
          <a:p>
            <a:pPr algn="ctr"/>
            <a:r>
              <a:rPr lang="fr-FR" sz="1050" dirty="0"/>
              <a:t>Photodiode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AA56453D-33FC-8061-CB8B-0E0CEC657338}"/>
              </a:ext>
            </a:extLst>
          </p:cNvPr>
          <p:cNvCxnSpPr>
            <a:cxnSpLocks/>
          </p:cNvCxnSpPr>
          <p:nvPr/>
        </p:nvCxnSpPr>
        <p:spPr>
          <a:xfrm>
            <a:off x="1077814" y="3833448"/>
            <a:ext cx="46433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D9275E99-DA92-883D-4751-BA90FB7831C9}"/>
              </a:ext>
            </a:extLst>
          </p:cNvPr>
          <p:cNvSpPr txBox="1"/>
          <p:nvPr/>
        </p:nvSpPr>
        <p:spPr>
          <a:xfrm>
            <a:off x="613476" y="3352582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Light flux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8608A1D-9586-8F0E-215B-95FBACB397AF}"/>
              </a:ext>
            </a:extLst>
          </p:cNvPr>
          <p:cNvCxnSpPr>
            <a:cxnSpLocks/>
          </p:cNvCxnSpPr>
          <p:nvPr/>
        </p:nvCxnSpPr>
        <p:spPr>
          <a:xfrm>
            <a:off x="2665822" y="3833447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3C2050CE-2262-7E7F-A459-DC8431EF2D91}"/>
              </a:ext>
            </a:extLst>
          </p:cNvPr>
          <p:cNvSpPr txBox="1"/>
          <p:nvPr/>
        </p:nvSpPr>
        <p:spPr>
          <a:xfrm>
            <a:off x="2578885" y="3366837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E7B926-6164-3AFA-4D71-F0592244482A}"/>
              </a:ext>
            </a:extLst>
          </p:cNvPr>
          <p:cNvSpPr/>
          <p:nvPr/>
        </p:nvSpPr>
        <p:spPr>
          <a:xfrm>
            <a:off x="3557288" y="3492713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Storage</a:t>
            </a:r>
            <a:endParaRPr lang="fr-FR" sz="900" dirty="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5AED25A-32ED-EC18-9F52-A9F19F102E28}"/>
              </a:ext>
            </a:extLst>
          </p:cNvPr>
          <p:cNvCxnSpPr>
            <a:cxnSpLocks/>
          </p:cNvCxnSpPr>
          <p:nvPr/>
        </p:nvCxnSpPr>
        <p:spPr>
          <a:xfrm>
            <a:off x="4628734" y="3833447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BC897995-34FD-FFA4-952C-C97386AB914C}"/>
              </a:ext>
            </a:extLst>
          </p:cNvPr>
          <p:cNvSpPr txBox="1"/>
          <p:nvPr/>
        </p:nvSpPr>
        <p:spPr>
          <a:xfrm>
            <a:off x="4544294" y="3392236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53D943-C16C-BAC7-3CFA-EB3584A9B502}"/>
              </a:ext>
            </a:extLst>
          </p:cNvPr>
          <p:cNvSpPr>
            <a:spLocks/>
          </p:cNvSpPr>
          <p:nvPr/>
        </p:nvSpPr>
        <p:spPr>
          <a:xfrm>
            <a:off x="858268" y="5345601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FFFFB5-60EF-4F76-68BE-7EEA7F436513}"/>
              </a:ext>
            </a:extLst>
          </p:cNvPr>
          <p:cNvSpPr>
            <a:spLocks/>
          </p:cNvSpPr>
          <p:nvPr/>
        </p:nvSpPr>
        <p:spPr>
          <a:xfrm>
            <a:off x="1074268" y="5345601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56D092-0319-3AC5-5FEF-BBB8690A4C55}"/>
              </a:ext>
            </a:extLst>
          </p:cNvPr>
          <p:cNvSpPr>
            <a:spLocks/>
          </p:cNvSpPr>
          <p:nvPr/>
        </p:nvSpPr>
        <p:spPr>
          <a:xfrm>
            <a:off x="1290268" y="5345601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D9E57E-E98C-0D79-BF26-37FDB6030F20}"/>
              </a:ext>
            </a:extLst>
          </p:cNvPr>
          <p:cNvSpPr>
            <a:spLocks/>
          </p:cNvSpPr>
          <p:nvPr/>
        </p:nvSpPr>
        <p:spPr>
          <a:xfrm>
            <a:off x="1506268" y="5345601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636714-EADE-89B0-848C-628B50750C5C}"/>
              </a:ext>
            </a:extLst>
          </p:cNvPr>
          <p:cNvSpPr>
            <a:spLocks/>
          </p:cNvSpPr>
          <p:nvPr/>
        </p:nvSpPr>
        <p:spPr>
          <a:xfrm>
            <a:off x="1722268" y="5345601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3312CF-FFB2-20E7-13E5-39D3845F10AC}"/>
              </a:ext>
            </a:extLst>
          </p:cNvPr>
          <p:cNvSpPr>
            <a:spLocks/>
          </p:cNvSpPr>
          <p:nvPr/>
        </p:nvSpPr>
        <p:spPr>
          <a:xfrm>
            <a:off x="1938268" y="5345601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785942E-1315-CDE3-6221-DD30E9386E26}"/>
              </a:ext>
            </a:extLst>
          </p:cNvPr>
          <p:cNvSpPr>
            <a:spLocks/>
          </p:cNvSpPr>
          <p:nvPr/>
        </p:nvSpPr>
        <p:spPr>
          <a:xfrm>
            <a:off x="858268" y="55909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54D95E9-519C-CBD6-EE6A-A23EF243A410}"/>
              </a:ext>
            </a:extLst>
          </p:cNvPr>
          <p:cNvSpPr>
            <a:spLocks/>
          </p:cNvSpPr>
          <p:nvPr/>
        </p:nvSpPr>
        <p:spPr>
          <a:xfrm>
            <a:off x="1290268" y="55909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EA8A061-E122-5476-5A62-8115775D8972}"/>
              </a:ext>
            </a:extLst>
          </p:cNvPr>
          <p:cNvSpPr>
            <a:spLocks/>
          </p:cNvSpPr>
          <p:nvPr/>
        </p:nvSpPr>
        <p:spPr>
          <a:xfrm>
            <a:off x="1506268" y="55909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3F44696-A414-AAF4-2989-93B63BCB16AE}"/>
              </a:ext>
            </a:extLst>
          </p:cNvPr>
          <p:cNvSpPr>
            <a:spLocks/>
          </p:cNvSpPr>
          <p:nvPr/>
        </p:nvSpPr>
        <p:spPr>
          <a:xfrm>
            <a:off x="1722268" y="55909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62A5BD-DE75-E05A-3672-E01EE459CCB3}"/>
              </a:ext>
            </a:extLst>
          </p:cNvPr>
          <p:cNvSpPr>
            <a:spLocks/>
          </p:cNvSpPr>
          <p:nvPr/>
        </p:nvSpPr>
        <p:spPr>
          <a:xfrm>
            <a:off x="1938268" y="55909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1B7E403-667B-C4A5-1EA0-3DDDF46057F6}"/>
              </a:ext>
            </a:extLst>
          </p:cNvPr>
          <p:cNvSpPr>
            <a:spLocks/>
          </p:cNvSpPr>
          <p:nvPr/>
        </p:nvSpPr>
        <p:spPr>
          <a:xfrm>
            <a:off x="858268" y="5836293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E2D740-26B6-0996-CD2C-AE7BBC3F7DB5}"/>
              </a:ext>
            </a:extLst>
          </p:cNvPr>
          <p:cNvSpPr>
            <a:spLocks/>
          </p:cNvSpPr>
          <p:nvPr/>
        </p:nvSpPr>
        <p:spPr>
          <a:xfrm>
            <a:off x="1074268" y="5836293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693254-60A2-51C4-40CB-84417BA88A2E}"/>
              </a:ext>
            </a:extLst>
          </p:cNvPr>
          <p:cNvSpPr>
            <a:spLocks/>
          </p:cNvSpPr>
          <p:nvPr/>
        </p:nvSpPr>
        <p:spPr>
          <a:xfrm>
            <a:off x="1290268" y="5836293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35E6830-72A8-58EB-5D99-22BB0881AF8B}"/>
              </a:ext>
            </a:extLst>
          </p:cNvPr>
          <p:cNvSpPr>
            <a:spLocks/>
          </p:cNvSpPr>
          <p:nvPr/>
        </p:nvSpPr>
        <p:spPr>
          <a:xfrm>
            <a:off x="1506268" y="5836293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58925E-13CD-DDD9-641A-C1F53BB9E52F}"/>
              </a:ext>
            </a:extLst>
          </p:cNvPr>
          <p:cNvSpPr>
            <a:spLocks/>
          </p:cNvSpPr>
          <p:nvPr/>
        </p:nvSpPr>
        <p:spPr>
          <a:xfrm>
            <a:off x="1722268" y="5836293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025C64-3EB0-BE2E-5060-B6546DDB4E06}"/>
              </a:ext>
            </a:extLst>
          </p:cNvPr>
          <p:cNvSpPr>
            <a:spLocks/>
          </p:cNvSpPr>
          <p:nvPr/>
        </p:nvSpPr>
        <p:spPr>
          <a:xfrm>
            <a:off x="1938268" y="5836293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C757EA-0979-ACB5-54B9-832B10A518B1}"/>
              </a:ext>
            </a:extLst>
          </p:cNvPr>
          <p:cNvSpPr>
            <a:spLocks/>
          </p:cNvSpPr>
          <p:nvPr/>
        </p:nvSpPr>
        <p:spPr>
          <a:xfrm>
            <a:off x="858268" y="607931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14E22A-30E7-808C-FC71-1E49E8A1E9B3}"/>
              </a:ext>
            </a:extLst>
          </p:cNvPr>
          <p:cNvSpPr>
            <a:spLocks/>
          </p:cNvSpPr>
          <p:nvPr/>
        </p:nvSpPr>
        <p:spPr>
          <a:xfrm>
            <a:off x="1074268" y="607931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A30E4F3-8EC5-A520-22FF-CEA5956A5202}"/>
              </a:ext>
            </a:extLst>
          </p:cNvPr>
          <p:cNvSpPr>
            <a:spLocks/>
          </p:cNvSpPr>
          <p:nvPr/>
        </p:nvSpPr>
        <p:spPr>
          <a:xfrm>
            <a:off x="1290268" y="607931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224903-28D3-0444-B61A-1ABAC68FC00F}"/>
              </a:ext>
            </a:extLst>
          </p:cNvPr>
          <p:cNvSpPr>
            <a:spLocks/>
          </p:cNvSpPr>
          <p:nvPr/>
        </p:nvSpPr>
        <p:spPr>
          <a:xfrm>
            <a:off x="1506268" y="607931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7CBA052-66CC-9305-175D-49F6E1546AFA}"/>
              </a:ext>
            </a:extLst>
          </p:cNvPr>
          <p:cNvSpPr>
            <a:spLocks/>
          </p:cNvSpPr>
          <p:nvPr/>
        </p:nvSpPr>
        <p:spPr>
          <a:xfrm>
            <a:off x="1722268" y="607931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8D941B3-2DFD-4839-0F5F-DFAF2E617EA8}"/>
              </a:ext>
            </a:extLst>
          </p:cNvPr>
          <p:cNvSpPr>
            <a:spLocks/>
          </p:cNvSpPr>
          <p:nvPr/>
        </p:nvSpPr>
        <p:spPr>
          <a:xfrm>
            <a:off x="1938268" y="607931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235C60C7-081D-F89D-3777-716B9765BF32}"/>
              </a:ext>
            </a:extLst>
          </p:cNvPr>
          <p:cNvSpPr txBox="1"/>
          <p:nvPr/>
        </p:nvSpPr>
        <p:spPr>
          <a:xfrm>
            <a:off x="857631" y="5034012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B89BC0A3-81DF-41B7-51DE-4BE9F4C8A1EC}"/>
              </a:ext>
            </a:extLst>
          </p:cNvPr>
          <p:cNvSpPr txBox="1"/>
          <p:nvPr/>
        </p:nvSpPr>
        <p:spPr>
          <a:xfrm rot="16200000">
            <a:off x="387025" y="5661664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329C7BC-EFCD-754E-F13B-93C4A136DAE2}"/>
              </a:ext>
            </a:extLst>
          </p:cNvPr>
          <p:cNvSpPr>
            <a:spLocks/>
          </p:cNvSpPr>
          <p:nvPr/>
        </p:nvSpPr>
        <p:spPr>
          <a:xfrm>
            <a:off x="1074268" y="5590947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C70F4CC-5400-6BC6-CFDB-6F9BE46318CA}"/>
              </a:ext>
            </a:extLst>
          </p:cNvPr>
          <p:cNvSpPr>
            <a:spLocks/>
          </p:cNvSpPr>
          <p:nvPr/>
        </p:nvSpPr>
        <p:spPr>
          <a:xfrm>
            <a:off x="2321285" y="5590947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A2669D5-13B7-6CFC-821C-6091786A3B27}"/>
              </a:ext>
            </a:extLst>
          </p:cNvPr>
          <p:cNvSpPr>
            <a:spLocks/>
          </p:cNvSpPr>
          <p:nvPr/>
        </p:nvSpPr>
        <p:spPr>
          <a:xfrm>
            <a:off x="3451178" y="5034012"/>
            <a:ext cx="3338775" cy="13438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83A3777-8BCD-4D85-6560-595110C38100}"/>
              </a:ext>
            </a:extLst>
          </p:cNvPr>
          <p:cNvSpPr>
            <a:spLocks/>
          </p:cNvSpPr>
          <p:nvPr/>
        </p:nvSpPr>
        <p:spPr>
          <a:xfrm>
            <a:off x="2321285" y="5346741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A4B8CF-A34F-E91A-3A8F-79386ED6AA5E}"/>
              </a:ext>
            </a:extLst>
          </p:cNvPr>
          <p:cNvSpPr>
            <a:spLocks/>
          </p:cNvSpPr>
          <p:nvPr/>
        </p:nvSpPr>
        <p:spPr>
          <a:xfrm>
            <a:off x="2321285" y="5836293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F4702EA-CB04-1715-FBD1-F23374D7B233}"/>
              </a:ext>
            </a:extLst>
          </p:cNvPr>
          <p:cNvSpPr>
            <a:spLocks/>
          </p:cNvSpPr>
          <p:nvPr/>
        </p:nvSpPr>
        <p:spPr>
          <a:xfrm>
            <a:off x="2321285" y="6079316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F9F21AD9-9235-4483-0802-BE60840BDB00}"/>
              </a:ext>
            </a:extLst>
          </p:cNvPr>
          <p:cNvCxnSpPr>
            <a:cxnSpLocks/>
          </p:cNvCxnSpPr>
          <p:nvPr/>
        </p:nvCxnSpPr>
        <p:spPr>
          <a:xfrm>
            <a:off x="3566407" y="5699274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ZoneTexte 46">
            <a:extLst>
              <a:ext uri="{FF2B5EF4-FFF2-40B4-BE49-F238E27FC236}">
                <a16:creationId xmlns:a16="http://schemas.microsoft.com/office/drawing/2014/main" id="{687B1B64-A164-8052-BF64-EC249972403B}"/>
              </a:ext>
            </a:extLst>
          </p:cNvPr>
          <p:cNvSpPr txBox="1"/>
          <p:nvPr/>
        </p:nvSpPr>
        <p:spPr>
          <a:xfrm>
            <a:off x="3481967" y="5258063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Voltage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0366306-60AD-FA4B-C470-4C4B666328B8}"/>
              </a:ext>
            </a:extLst>
          </p:cNvPr>
          <p:cNvSpPr/>
          <p:nvPr/>
        </p:nvSpPr>
        <p:spPr>
          <a:xfrm>
            <a:off x="4450719" y="5357954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FCEAAF1D-3E10-BCB8-65BC-317B04C2BE80}"/>
              </a:ext>
            </a:extLst>
          </p:cNvPr>
          <p:cNvCxnSpPr>
            <a:cxnSpLocks/>
          </p:cNvCxnSpPr>
          <p:nvPr/>
        </p:nvCxnSpPr>
        <p:spPr>
          <a:xfrm>
            <a:off x="5517361" y="5699273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>
            <a:extLst>
              <a:ext uri="{FF2B5EF4-FFF2-40B4-BE49-F238E27FC236}">
                <a16:creationId xmlns:a16="http://schemas.microsoft.com/office/drawing/2014/main" id="{6E03394F-6C6E-F1FE-82DF-42E787CE5F0E}"/>
              </a:ext>
            </a:extLst>
          </p:cNvPr>
          <p:cNvSpPr txBox="1"/>
          <p:nvPr/>
        </p:nvSpPr>
        <p:spPr>
          <a:xfrm>
            <a:off x="5485179" y="5258062"/>
            <a:ext cx="1312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Digital Value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4B1BA844-E276-844B-F067-E217A884CD20}"/>
              </a:ext>
            </a:extLst>
          </p:cNvPr>
          <p:cNvSpPr txBox="1"/>
          <p:nvPr/>
        </p:nvSpPr>
        <p:spPr>
          <a:xfrm>
            <a:off x="933498" y="1765148"/>
            <a:ext cx="5657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Structure d’une caméra – stockage de charges</a:t>
            </a:r>
            <a:endParaRPr lang="fr-FR" dirty="0"/>
          </a:p>
        </p:txBody>
      </p: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19C97584-F5AE-2EE4-5DCC-E0B0C22FC8E4}"/>
              </a:ext>
            </a:extLst>
          </p:cNvPr>
          <p:cNvCxnSpPr>
            <a:cxnSpLocks/>
          </p:cNvCxnSpPr>
          <p:nvPr/>
        </p:nvCxnSpPr>
        <p:spPr>
          <a:xfrm>
            <a:off x="4053697" y="3062653"/>
            <a:ext cx="0" cy="36768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ZoneTexte 58">
            <a:extLst>
              <a:ext uri="{FF2B5EF4-FFF2-40B4-BE49-F238E27FC236}">
                <a16:creationId xmlns:a16="http://schemas.microsoft.com/office/drawing/2014/main" id="{5BB35CB0-00D4-184A-54BA-7FBBF443B3DA}"/>
              </a:ext>
            </a:extLst>
          </p:cNvPr>
          <p:cNvSpPr txBox="1"/>
          <p:nvPr/>
        </p:nvSpPr>
        <p:spPr>
          <a:xfrm>
            <a:off x="3589359" y="2726671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Reset</a:t>
            </a:r>
          </a:p>
        </p:txBody>
      </p: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3E02E11F-EDB6-11C6-B2C9-FC07AD883CED}"/>
              </a:ext>
            </a:extLst>
          </p:cNvPr>
          <p:cNvCxnSpPr>
            <a:cxnSpLocks/>
          </p:cNvCxnSpPr>
          <p:nvPr/>
        </p:nvCxnSpPr>
        <p:spPr>
          <a:xfrm>
            <a:off x="4628734" y="3062653"/>
            <a:ext cx="0" cy="36768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ZoneTexte 61">
            <a:extLst>
              <a:ext uri="{FF2B5EF4-FFF2-40B4-BE49-F238E27FC236}">
                <a16:creationId xmlns:a16="http://schemas.microsoft.com/office/drawing/2014/main" id="{F55E60CD-9DE9-C809-9D5B-663E7C32475F}"/>
              </a:ext>
            </a:extLst>
          </p:cNvPr>
          <p:cNvSpPr txBox="1"/>
          <p:nvPr/>
        </p:nvSpPr>
        <p:spPr>
          <a:xfrm>
            <a:off x="4164396" y="2726671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Read</a:t>
            </a:r>
          </a:p>
        </p:txBody>
      </p:sp>
      <p:pic>
        <p:nvPicPr>
          <p:cNvPr id="63" name="Image 62">
            <a:extLst>
              <a:ext uri="{FF2B5EF4-FFF2-40B4-BE49-F238E27FC236}">
                <a16:creationId xmlns:a16="http://schemas.microsoft.com/office/drawing/2014/main" id="{017196D3-25AA-7524-40B9-5B8F6A5A0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8481" y="2289872"/>
            <a:ext cx="2035329" cy="1613725"/>
          </a:xfrm>
          <a:prstGeom prst="rect">
            <a:avLst/>
          </a:prstGeom>
        </p:spPr>
      </p:pic>
      <p:sp>
        <p:nvSpPr>
          <p:cNvPr id="64" name="ZoneTexte 63">
            <a:extLst>
              <a:ext uri="{FF2B5EF4-FFF2-40B4-BE49-F238E27FC236}">
                <a16:creationId xmlns:a16="http://schemas.microsoft.com/office/drawing/2014/main" id="{905CA57C-552B-A9AE-A9C9-285C6C4E8BF8}"/>
              </a:ext>
            </a:extLst>
          </p:cNvPr>
          <p:cNvSpPr txBox="1"/>
          <p:nvPr/>
        </p:nvSpPr>
        <p:spPr>
          <a:xfrm>
            <a:off x="9842420" y="3870117"/>
            <a:ext cx="19674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 dirty="0">
                <a:latin typeface="ArialUnicodeMS"/>
              </a:rPr>
              <a:t>e2v </a:t>
            </a:r>
            <a:r>
              <a:rPr lang="fr-FR" sz="1000" b="0" i="0" u="none" strike="noStrike" baseline="0" dirty="0" err="1">
                <a:latin typeface="ArialUnicodeMS"/>
              </a:rPr>
              <a:t>sensor</a:t>
            </a:r>
            <a:r>
              <a:rPr lang="fr-FR" sz="1000" b="0" i="0" u="none" strike="noStrike" baseline="0" dirty="0">
                <a:latin typeface="ArialUnicodeMS"/>
              </a:rPr>
              <a:t> EV76C560ACT</a:t>
            </a:r>
            <a:endParaRPr lang="fr-FR" sz="2400" dirty="0"/>
          </a:p>
        </p:txBody>
      </p:sp>
      <p:pic>
        <p:nvPicPr>
          <p:cNvPr id="65" name="Image 64">
            <a:extLst>
              <a:ext uri="{FF2B5EF4-FFF2-40B4-BE49-F238E27FC236}">
                <a16:creationId xmlns:a16="http://schemas.microsoft.com/office/drawing/2014/main" id="{9E115430-7B2A-199F-6463-29C5E43D5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0391" y="4374571"/>
            <a:ext cx="1883381" cy="1883381"/>
          </a:xfrm>
          <a:prstGeom prst="rect">
            <a:avLst/>
          </a:prstGeom>
        </p:spPr>
      </p:pic>
      <p:sp>
        <p:nvSpPr>
          <p:cNvPr id="66" name="ZoneTexte 65">
            <a:extLst>
              <a:ext uri="{FF2B5EF4-FFF2-40B4-BE49-F238E27FC236}">
                <a16:creationId xmlns:a16="http://schemas.microsoft.com/office/drawing/2014/main" id="{5672EB17-057C-B6F7-75A0-90FE8BFCD115}"/>
              </a:ext>
            </a:extLst>
          </p:cNvPr>
          <p:cNvSpPr txBox="1"/>
          <p:nvPr/>
        </p:nvSpPr>
        <p:spPr>
          <a:xfrm>
            <a:off x="9720434" y="6257952"/>
            <a:ext cx="15613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0" i="0" u="none" strike="noStrike" baseline="0" dirty="0">
                <a:latin typeface="ArialUnicodeMS"/>
              </a:rPr>
              <a:t>IDS UI-1240SE-C-HQ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304065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1C6AD-272C-5053-4896-CBEA8CF77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67C4C9-B32D-059F-7FFD-EE6D80C7B7E5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03D8454-A5BB-FB5A-76CE-CD1AB636CF2B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Caméras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139956-42A6-A9ED-FA16-1724A31AEBA0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CD4B5E6-0CA3-E0F6-54C4-364043BAF7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C820BB71-D568-FD3B-01E8-3F2E32949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8481" y="2289872"/>
            <a:ext cx="2035329" cy="1613725"/>
          </a:xfrm>
          <a:prstGeom prst="rect">
            <a:avLst/>
          </a:prstGeom>
        </p:spPr>
      </p:pic>
      <p:sp>
        <p:nvSpPr>
          <p:cNvPr id="52" name="ZoneTexte 51">
            <a:extLst>
              <a:ext uri="{FF2B5EF4-FFF2-40B4-BE49-F238E27FC236}">
                <a16:creationId xmlns:a16="http://schemas.microsoft.com/office/drawing/2014/main" id="{9A85F313-7836-0E47-991E-77A92D7F5338}"/>
              </a:ext>
            </a:extLst>
          </p:cNvPr>
          <p:cNvSpPr txBox="1"/>
          <p:nvPr/>
        </p:nvSpPr>
        <p:spPr>
          <a:xfrm>
            <a:off x="9842420" y="3870117"/>
            <a:ext cx="19674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 dirty="0">
                <a:latin typeface="ArialUnicodeMS"/>
              </a:rPr>
              <a:t>e2v </a:t>
            </a:r>
            <a:r>
              <a:rPr lang="fr-FR" sz="1000" b="0" i="0" u="none" strike="noStrike" baseline="0" dirty="0" err="1">
                <a:latin typeface="ArialUnicodeMS"/>
              </a:rPr>
              <a:t>sensor</a:t>
            </a:r>
            <a:r>
              <a:rPr lang="fr-FR" sz="1000" b="0" i="0" u="none" strike="noStrike" baseline="0" dirty="0">
                <a:latin typeface="ArialUnicodeMS"/>
              </a:rPr>
              <a:t> EV76C560ACT</a:t>
            </a:r>
            <a:endParaRPr lang="fr-FR" sz="2400" dirty="0"/>
          </a:p>
        </p:txBody>
      </p:sp>
      <p:pic>
        <p:nvPicPr>
          <p:cNvPr id="53" name="Image 52">
            <a:extLst>
              <a:ext uri="{FF2B5EF4-FFF2-40B4-BE49-F238E27FC236}">
                <a16:creationId xmlns:a16="http://schemas.microsoft.com/office/drawing/2014/main" id="{9B6FCE8B-717A-BF37-3FA8-B91D08FAD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0391" y="4374571"/>
            <a:ext cx="1883381" cy="1883381"/>
          </a:xfrm>
          <a:prstGeom prst="rect">
            <a:avLst/>
          </a:prstGeom>
        </p:spPr>
      </p:pic>
      <p:sp>
        <p:nvSpPr>
          <p:cNvPr id="54" name="ZoneTexte 53">
            <a:extLst>
              <a:ext uri="{FF2B5EF4-FFF2-40B4-BE49-F238E27FC236}">
                <a16:creationId xmlns:a16="http://schemas.microsoft.com/office/drawing/2014/main" id="{D8BEC1EC-3E00-092E-A953-46BEC6EFCA12}"/>
              </a:ext>
            </a:extLst>
          </p:cNvPr>
          <p:cNvSpPr txBox="1"/>
          <p:nvPr/>
        </p:nvSpPr>
        <p:spPr>
          <a:xfrm>
            <a:off x="9720434" y="6257952"/>
            <a:ext cx="15613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0" i="0" u="none" strike="noStrike" baseline="0" dirty="0">
                <a:latin typeface="ArialUnicodeMS"/>
              </a:rPr>
              <a:t>IDS UI-1240SE-C-HQ</a:t>
            </a:r>
            <a:endParaRPr lang="fr-FR" sz="1100" dirty="0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24A6795D-BC56-E8CA-EAB5-494474244B20}"/>
              </a:ext>
            </a:extLst>
          </p:cNvPr>
          <p:cNvSpPr txBox="1"/>
          <p:nvPr/>
        </p:nvSpPr>
        <p:spPr>
          <a:xfrm>
            <a:off x="933498" y="1765148"/>
            <a:ext cx="5657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Acquisition d’une image</a:t>
            </a:r>
            <a:endParaRPr lang="fr-FR" dirty="0"/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ECA730BF-3780-552B-030B-4560A8D8E8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058" y="2289872"/>
            <a:ext cx="8878539" cy="422969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79AC078C-D3A3-AA2F-8FEC-073F20792795}"/>
              </a:ext>
            </a:extLst>
          </p:cNvPr>
          <p:cNvSpPr>
            <a:spLocks/>
          </p:cNvSpPr>
          <p:nvPr/>
        </p:nvSpPr>
        <p:spPr>
          <a:xfrm>
            <a:off x="8129464" y="17746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3C80870-8406-AA75-9CE4-80C5D8EE4E12}"/>
              </a:ext>
            </a:extLst>
          </p:cNvPr>
          <p:cNvSpPr>
            <a:spLocks/>
          </p:cNvSpPr>
          <p:nvPr/>
        </p:nvSpPr>
        <p:spPr>
          <a:xfrm>
            <a:off x="8345464" y="17746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9016BA7-17EB-81AD-C40D-7D8212B798D9}"/>
              </a:ext>
            </a:extLst>
          </p:cNvPr>
          <p:cNvSpPr>
            <a:spLocks/>
          </p:cNvSpPr>
          <p:nvPr/>
        </p:nvSpPr>
        <p:spPr>
          <a:xfrm>
            <a:off x="8561464" y="17746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3489EA7-B808-1693-DE89-C38F93134A33}"/>
              </a:ext>
            </a:extLst>
          </p:cNvPr>
          <p:cNvSpPr>
            <a:spLocks/>
          </p:cNvSpPr>
          <p:nvPr/>
        </p:nvSpPr>
        <p:spPr>
          <a:xfrm>
            <a:off x="8777464" y="17746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8A9A592-85A1-8450-65B5-90F1FC0CDFF0}"/>
              </a:ext>
            </a:extLst>
          </p:cNvPr>
          <p:cNvSpPr>
            <a:spLocks/>
          </p:cNvSpPr>
          <p:nvPr/>
        </p:nvSpPr>
        <p:spPr>
          <a:xfrm>
            <a:off x="8993464" y="17746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50807A1-6C36-6F5B-5359-044BAF21E65C}"/>
              </a:ext>
            </a:extLst>
          </p:cNvPr>
          <p:cNvSpPr>
            <a:spLocks/>
          </p:cNvSpPr>
          <p:nvPr/>
        </p:nvSpPr>
        <p:spPr>
          <a:xfrm>
            <a:off x="9209464" y="17746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2C0FB2E-0213-94D1-CADB-93226C13A6ED}"/>
              </a:ext>
            </a:extLst>
          </p:cNvPr>
          <p:cNvSpPr>
            <a:spLocks/>
          </p:cNvSpPr>
          <p:nvPr/>
        </p:nvSpPr>
        <p:spPr>
          <a:xfrm>
            <a:off x="8129464" y="2019978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F1B8B8E-580B-8B26-140C-D089668C7EF9}"/>
              </a:ext>
            </a:extLst>
          </p:cNvPr>
          <p:cNvSpPr>
            <a:spLocks/>
          </p:cNvSpPr>
          <p:nvPr/>
        </p:nvSpPr>
        <p:spPr>
          <a:xfrm>
            <a:off x="8561464" y="2019978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4E7B735-B9FD-8501-6A30-5EDAFB25A984}"/>
              </a:ext>
            </a:extLst>
          </p:cNvPr>
          <p:cNvSpPr>
            <a:spLocks/>
          </p:cNvSpPr>
          <p:nvPr/>
        </p:nvSpPr>
        <p:spPr>
          <a:xfrm>
            <a:off x="8777464" y="2019978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90D0CB6-3F6A-C77F-793C-DD3EA6E54E09}"/>
              </a:ext>
            </a:extLst>
          </p:cNvPr>
          <p:cNvSpPr>
            <a:spLocks/>
          </p:cNvSpPr>
          <p:nvPr/>
        </p:nvSpPr>
        <p:spPr>
          <a:xfrm>
            <a:off x="8993464" y="2019978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B9603A2-E48F-BB6A-FB94-6465CB504C4F}"/>
              </a:ext>
            </a:extLst>
          </p:cNvPr>
          <p:cNvSpPr>
            <a:spLocks/>
          </p:cNvSpPr>
          <p:nvPr/>
        </p:nvSpPr>
        <p:spPr>
          <a:xfrm>
            <a:off x="9209464" y="2019978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603B469-3644-751D-D0DA-A0EFA0200EB0}"/>
              </a:ext>
            </a:extLst>
          </p:cNvPr>
          <p:cNvSpPr>
            <a:spLocks/>
          </p:cNvSpPr>
          <p:nvPr/>
        </p:nvSpPr>
        <p:spPr>
          <a:xfrm>
            <a:off x="8129464" y="2265324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AB5FF6B-1C5C-357E-0E59-255435366986}"/>
              </a:ext>
            </a:extLst>
          </p:cNvPr>
          <p:cNvSpPr>
            <a:spLocks/>
          </p:cNvSpPr>
          <p:nvPr/>
        </p:nvSpPr>
        <p:spPr>
          <a:xfrm>
            <a:off x="8345464" y="2265324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852C1D7-40FD-4E63-46C1-0A54A214E870}"/>
              </a:ext>
            </a:extLst>
          </p:cNvPr>
          <p:cNvSpPr>
            <a:spLocks/>
          </p:cNvSpPr>
          <p:nvPr/>
        </p:nvSpPr>
        <p:spPr>
          <a:xfrm>
            <a:off x="8561464" y="2265324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CDAFDA0-B2BB-64C1-E874-34437B1D5316}"/>
              </a:ext>
            </a:extLst>
          </p:cNvPr>
          <p:cNvSpPr>
            <a:spLocks/>
          </p:cNvSpPr>
          <p:nvPr/>
        </p:nvSpPr>
        <p:spPr>
          <a:xfrm>
            <a:off x="8777464" y="2265324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7E39D4C-98F4-89BB-2958-279ED4D9A343}"/>
              </a:ext>
            </a:extLst>
          </p:cNvPr>
          <p:cNvSpPr>
            <a:spLocks/>
          </p:cNvSpPr>
          <p:nvPr/>
        </p:nvSpPr>
        <p:spPr>
          <a:xfrm>
            <a:off x="8993464" y="2265324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074F6ED-189B-0009-B23C-948FED8F7E74}"/>
              </a:ext>
            </a:extLst>
          </p:cNvPr>
          <p:cNvSpPr>
            <a:spLocks/>
          </p:cNvSpPr>
          <p:nvPr/>
        </p:nvSpPr>
        <p:spPr>
          <a:xfrm>
            <a:off x="9209464" y="2265324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3BF1610-BD15-9F8F-1AA2-975EEE4CB2C1}"/>
              </a:ext>
            </a:extLst>
          </p:cNvPr>
          <p:cNvSpPr>
            <a:spLocks/>
          </p:cNvSpPr>
          <p:nvPr/>
        </p:nvSpPr>
        <p:spPr>
          <a:xfrm>
            <a:off x="8129464" y="25083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B1CAB17-E614-69EB-4C5A-2CE2D0F025F6}"/>
              </a:ext>
            </a:extLst>
          </p:cNvPr>
          <p:cNvSpPr>
            <a:spLocks/>
          </p:cNvSpPr>
          <p:nvPr/>
        </p:nvSpPr>
        <p:spPr>
          <a:xfrm>
            <a:off x="8345464" y="25083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2FC7FC8-211E-96E1-26BE-F67A5F655893}"/>
              </a:ext>
            </a:extLst>
          </p:cNvPr>
          <p:cNvSpPr>
            <a:spLocks/>
          </p:cNvSpPr>
          <p:nvPr/>
        </p:nvSpPr>
        <p:spPr>
          <a:xfrm>
            <a:off x="8561464" y="25083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65C5A7D-17CD-C88A-B3CA-AACC59FE38FB}"/>
              </a:ext>
            </a:extLst>
          </p:cNvPr>
          <p:cNvSpPr>
            <a:spLocks/>
          </p:cNvSpPr>
          <p:nvPr/>
        </p:nvSpPr>
        <p:spPr>
          <a:xfrm>
            <a:off x="8777464" y="25083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E9ADA4B-95F1-C369-4877-45FC90E0C9FD}"/>
              </a:ext>
            </a:extLst>
          </p:cNvPr>
          <p:cNvSpPr>
            <a:spLocks/>
          </p:cNvSpPr>
          <p:nvPr/>
        </p:nvSpPr>
        <p:spPr>
          <a:xfrm>
            <a:off x="8993464" y="25083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6191581-B7A9-025D-AA0E-E8102CE840B6}"/>
              </a:ext>
            </a:extLst>
          </p:cNvPr>
          <p:cNvSpPr>
            <a:spLocks/>
          </p:cNvSpPr>
          <p:nvPr/>
        </p:nvSpPr>
        <p:spPr>
          <a:xfrm>
            <a:off x="9209464" y="2508347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1C7CFFFC-9DDB-4BBD-6AF6-F0AD91FDC9D7}"/>
              </a:ext>
            </a:extLst>
          </p:cNvPr>
          <p:cNvSpPr txBox="1"/>
          <p:nvPr/>
        </p:nvSpPr>
        <p:spPr>
          <a:xfrm>
            <a:off x="8128827" y="1463043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98268620-74D0-1A04-8AA8-A7FB2C33DCC0}"/>
              </a:ext>
            </a:extLst>
          </p:cNvPr>
          <p:cNvSpPr txBox="1"/>
          <p:nvPr/>
        </p:nvSpPr>
        <p:spPr>
          <a:xfrm rot="16200000">
            <a:off x="7658221" y="2090695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8B21A96-8666-2015-9630-448D505EB5D9}"/>
              </a:ext>
            </a:extLst>
          </p:cNvPr>
          <p:cNvSpPr>
            <a:spLocks/>
          </p:cNvSpPr>
          <p:nvPr/>
        </p:nvSpPr>
        <p:spPr>
          <a:xfrm>
            <a:off x="8345464" y="2019978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D8CA75A-4529-8D3B-7AD3-2B5729FB3AE1}"/>
              </a:ext>
            </a:extLst>
          </p:cNvPr>
          <p:cNvSpPr>
            <a:spLocks/>
          </p:cNvSpPr>
          <p:nvPr/>
        </p:nvSpPr>
        <p:spPr>
          <a:xfrm>
            <a:off x="9592481" y="2019978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5FAC5D6-90C9-2B30-8FAE-5E4D9171858B}"/>
              </a:ext>
            </a:extLst>
          </p:cNvPr>
          <p:cNvSpPr>
            <a:spLocks/>
          </p:cNvSpPr>
          <p:nvPr/>
        </p:nvSpPr>
        <p:spPr>
          <a:xfrm>
            <a:off x="9592481" y="1775772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B078D1D-8941-2A49-8084-472EB778ECD4}"/>
              </a:ext>
            </a:extLst>
          </p:cNvPr>
          <p:cNvSpPr>
            <a:spLocks/>
          </p:cNvSpPr>
          <p:nvPr/>
        </p:nvSpPr>
        <p:spPr>
          <a:xfrm>
            <a:off x="9592481" y="2265324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B1EA883-E0E0-703B-C862-DBB3DAFA48DF}"/>
              </a:ext>
            </a:extLst>
          </p:cNvPr>
          <p:cNvSpPr>
            <a:spLocks/>
          </p:cNvSpPr>
          <p:nvPr/>
        </p:nvSpPr>
        <p:spPr>
          <a:xfrm>
            <a:off x="9592481" y="2508347"/>
            <a:ext cx="216000" cy="21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1449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7604A-F76A-50CB-80EA-BF8EC7DF8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25277E9-DF7F-E1CD-40FF-EC4BE49CA0B4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42AF13F-C2EC-4939-68F5-764E08454744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Caméras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AC14E8-9BA3-1AE1-3AA6-F81153E7E110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74A1A77-5C8C-6F46-21EB-7E883E961E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8728CB04-1B5C-8A88-C04B-8CFA23379E7C}"/>
              </a:ext>
            </a:extLst>
          </p:cNvPr>
          <p:cNvSpPr txBox="1"/>
          <p:nvPr/>
        </p:nvSpPr>
        <p:spPr>
          <a:xfrm>
            <a:off x="933498" y="1765148"/>
            <a:ext cx="5657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Quantification</a:t>
            </a:r>
            <a:endParaRPr lang="fr-FR" dirty="0"/>
          </a:p>
        </p:txBody>
      </p:sp>
      <p:pic>
        <p:nvPicPr>
          <p:cNvPr id="5" name="Image 4" descr="Une image contenant cercle, croquis, art, noir et blanc&#10;&#10;Description générée automatiquement">
            <a:extLst>
              <a:ext uri="{FF2B5EF4-FFF2-40B4-BE49-F238E27FC236}">
                <a16:creationId xmlns:a16="http://schemas.microsoft.com/office/drawing/2014/main" id="{424C4492-E368-8D8E-8ABA-1F25478B29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65" y="2319293"/>
            <a:ext cx="8271299" cy="4200269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6289FE00-28DE-F28C-3ECD-B20FD0303DC1}"/>
              </a:ext>
            </a:extLst>
          </p:cNvPr>
          <p:cNvCxnSpPr>
            <a:cxnSpLocks/>
          </p:cNvCxnSpPr>
          <p:nvPr/>
        </p:nvCxnSpPr>
        <p:spPr>
          <a:xfrm flipV="1">
            <a:off x="8942984" y="2521818"/>
            <a:ext cx="0" cy="34417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9346A37-2053-B3EE-8915-FB7CEF843860}"/>
              </a:ext>
            </a:extLst>
          </p:cNvPr>
          <p:cNvCxnSpPr>
            <a:cxnSpLocks/>
          </p:cNvCxnSpPr>
          <p:nvPr/>
        </p:nvCxnSpPr>
        <p:spPr>
          <a:xfrm>
            <a:off x="8777750" y="5812054"/>
            <a:ext cx="263694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C76D14E5-D8A1-E454-576D-4B5CD2A6B59F}"/>
              </a:ext>
            </a:extLst>
          </p:cNvPr>
          <p:cNvSpPr txBox="1"/>
          <p:nvPr/>
        </p:nvSpPr>
        <p:spPr>
          <a:xfrm>
            <a:off x="8141538" y="1998598"/>
            <a:ext cx="10561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Intensité lumineuse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C3C9DF2-CE73-2733-E6DF-649A908FD6E8}"/>
              </a:ext>
            </a:extLst>
          </p:cNvPr>
          <p:cNvSpPr txBox="1"/>
          <p:nvPr/>
        </p:nvSpPr>
        <p:spPr>
          <a:xfrm>
            <a:off x="10886627" y="5925769"/>
            <a:ext cx="10561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Profondeur</a:t>
            </a:r>
            <a:br>
              <a:rPr lang="fr-FR" sz="1200" dirty="0"/>
            </a:br>
            <a:r>
              <a:rPr lang="fr-FR" sz="1200" dirty="0"/>
              <a:t>(bits)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A6E3C6-EB5A-CF00-EA66-B10147B0C299}"/>
              </a:ext>
            </a:extLst>
          </p:cNvPr>
          <p:cNvSpPr/>
          <p:nvPr/>
        </p:nvSpPr>
        <p:spPr>
          <a:xfrm>
            <a:off x="9018218" y="2924134"/>
            <a:ext cx="180000" cy="144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505709-F2D7-4844-B49A-63D99C85F9B8}"/>
              </a:ext>
            </a:extLst>
          </p:cNvPr>
          <p:cNvSpPr/>
          <p:nvPr/>
        </p:nvSpPr>
        <p:spPr>
          <a:xfrm>
            <a:off x="9018219" y="4353362"/>
            <a:ext cx="180000" cy="144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926FE24-3837-212E-94D5-4CD2E2E656B1}"/>
              </a:ext>
            </a:extLst>
          </p:cNvPr>
          <p:cNvSpPr txBox="1"/>
          <p:nvPr/>
        </p:nvSpPr>
        <p:spPr>
          <a:xfrm>
            <a:off x="8209985" y="2760662"/>
            <a:ext cx="7029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/>
              <a:t>MAX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BB073E8B-A11F-A4E3-6396-D0185FCC0F7E}"/>
              </a:ext>
            </a:extLst>
          </p:cNvPr>
          <p:cNvCxnSpPr>
            <a:cxnSpLocks/>
          </p:cNvCxnSpPr>
          <p:nvPr/>
        </p:nvCxnSpPr>
        <p:spPr>
          <a:xfrm>
            <a:off x="8848788" y="2911883"/>
            <a:ext cx="2162112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BD34606-E5F9-49DF-1135-0EBE420DEEAE}"/>
              </a:ext>
            </a:extLst>
          </p:cNvPr>
          <p:cNvSpPr/>
          <p:nvPr/>
        </p:nvSpPr>
        <p:spPr>
          <a:xfrm>
            <a:off x="9368225" y="5073362"/>
            <a:ext cx="180000" cy="72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D9F9D1-BA4C-7488-CA77-8B42443F9991}"/>
              </a:ext>
            </a:extLst>
          </p:cNvPr>
          <p:cNvSpPr/>
          <p:nvPr/>
        </p:nvSpPr>
        <p:spPr>
          <a:xfrm>
            <a:off x="9368225" y="4357727"/>
            <a:ext cx="180000" cy="72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91215AC-C9D1-2A33-E375-562FE7A094E2}"/>
              </a:ext>
            </a:extLst>
          </p:cNvPr>
          <p:cNvSpPr/>
          <p:nvPr/>
        </p:nvSpPr>
        <p:spPr>
          <a:xfrm>
            <a:off x="9368225" y="3636214"/>
            <a:ext cx="180000" cy="72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13CB23-E092-A120-B82F-1631DC012510}"/>
              </a:ext>
            </a:extLst>
          </p:cNvPr>
          <p:cNvSpPr/>
          <p:nvPr/>
        </p:nvSpPr>
        <p:spPr>
          <a:xfrm>
            <a:off x="9368225" y="2920579"/>
            <a:ext cx="180000" cy="72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4C93491-4B5D-5A35-6A43-8898296FDD99}"/>
              </a:ext>
            </a:extLst>
          </p:cNvPr>
          <p:cNvSpPr/>
          <p:nvPr/>
        </p:nvSpPr>
        <p:spPr>
          <a:xfrm>
            <a:off x="9718481" y="5433362"/>
            <a:ext cx="180000" cy="36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03F94D6-4784-54E9-AB15-4B0EE9096B31}"/>
              </a:ext>
            </a:extLst>
          </p:cNvPr>
          <p:cNvSpPr/>
          <p:nvPr/>
        </p:nvSpPr>
        <p:spPr>
          <a:xfrm>
            <a:off x="9718481" y="5073362"/>
            <a:ext cx="180000" cy="36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FA1111A-94F5-1022-F0B4-9BA519F13357}"/>
              </a:ext>
            </a:extLst>
          </p:cNvPr>
          <p:cNvSpPr/>
          <p:nvPr/>
        </p:nvSpPr>
        <p:spPr>
          <a:xfrm>
            <a:off x="9718481" y="4719804"/>
            <a:ext cx="180000" cy="36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BBF870-267C-3D8E-CCF8-16FEAE5ACB16}"/>
              </a:ext>
            </a:extLst>
          </p:cNvPr>
          <p:cNvSpPr/>
          <p:nvPr/>
        </p:nvSpPr>
        <p:spPr>
          <a:xfrm>
            <a:off x="9718481" y="4359804"/>
            <a:ext cx="180000" cy="36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6485B70-8CF7-0155-4771-C6687ADFA9F6}"/>
              </a:ext>
            </a:extLst>
          </p:cNvPr>
          <p:cNvSpPr/>
          <p:nvPr/>
        </p:nvSpPr>
        <p:spPr>
          <a:xfrm>
            <a:off x="9718481" y="3992623"/>
            <a:ext cx="180000" cy="36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8FBFF3E-67A7-9A48-48DC-B648ED4096A7}"/>
              </a:ext>
            </a:extLst>
          </p:cNvPr>
          <p:cNvSpPr/>
          <p:nvPr/>
        </p:nvSpPr>
        <p:spPr>
          <a:xfrm>
            <a:off x="9718481" y="3632623"/>
            <a:ext cx="180000" cy="36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A3487E6-E20A-D9DB-F8C6-478CAD8A1CBC}"/>
              </a:ext>
            </a:extLst>
          </p:cNvPr>
          <p:cNvSpPr/>
          <p:nvPr/>
        </p:nvSpPr>
        <p:spPr>
          <a:xfrm>
            <a:off x="9718481" y="3279065"/>
            <a:ext cx="180000" cy="36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F87CDEC-E93B-8623-4E37-526F9D54A227}"/>
              </a:ext>
            </a:extLst>
          </p:cNvPr>
          <p:cNvSpPr/>
          <p:nvPr/>
        </p:nvSpPr>
        <p:spPr>
          <a:xfrm>
            <a:off x="9718481" y="2919065"/>
            <a:ext cx="180000" cy="36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3E69BCF9-06B7-CD12-D69D-F321F8763B21}"/>
              </a:ext>
            </a:extLst>
          </p:cNvPr>
          <p:cNvSpPr txBox="1"/>
          <p:nvPr/>
        </p:nvSpPr>
        <p:spPr>
          <a:xfrm>
            <a:off x="8965850" y="5808463"/>
            <a:ext cx="2847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1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C7FCC1BA-659D-A3E4-3665-6DFABEB8723C}"/>
              </a:ext>
            </a:extLst>
          </p:cNvPr>
          <p:cNvSpPr txBox="1"/>
          <p:nvPr/>
        </p:nvSpPr>
        <p:spPr>
          <a:xfrm>
            <a:off x="9324505" y="5807137"/>
            <a:ext cx="2847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2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388C6715-C072-7351-47E7-85CC6A8B4171}"/>
              </a:ext>
            </a:extLst>
          </p:cNvPr>
          <p:cNvSpPr txBox="1"/>
          <p:nvPr/>
        </p:nvSpPr>
        <p:spPr>
          <a:xfrm>
            <a:off x="9683160" y="5808463"/>
            <a:ext cx="2847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529343-725E-8D12-A29F-CD6485D39807}"/>
              </a:ext>
            </a:extLst>
          </p:cNvPr>
          <p:cNvSpPr/>
          <p:nvPr/>
        </p:nvSpPr>
        <p:spPr>
          <a:xfrm>
            <a:off x="10068737" y="5613362"/>
            <a:ext cx="180000" cy="18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04EDDAA-FCFB-D377-0306-F2953B150310}"/>
              </a:ext>
            </a:extLst>
          </p:cNvPr>
          <p:cNvSpPr/>
          <p:nvPr/>
        </p:nvSpPr>
        <p:spPr>
          <a:xfrm>
            <a:off x="10068737" y="5431567"/>
            <a:ext cx="180000" cy="18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60A6D2A-D064-D7AD-3B24-91F2F104BB56}"/>
              </a:ext>
            </a:extLst>
          </p:cNvPr>
          <p:cNvSpPr/>
          <p:nvPr/>
        </p:nvSpPr>
        <p:spPr>
          <a:xfrm>
            <a:off x="10068737" y="5250669"/>
            <a:ext cx="180000" cy="18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C9B0B98-5CE2-C089-CB1D-F74274A54837}"/>
              </a:ext>
            </a:extLst>
          </p:cNvPr>
          <p:cNvSpPr/>
          <p:nvPr/>
        </p:nvSpPr>
        <p:spPr>
          <a:xfrm>
            <a:off x="10068737" y="5068874"/>
            <a:ext cx="180000" cy="18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58CB8A0-2215-1F0B-1AE4-94D91A5A8330}"/>
              </a:ext>
            </a:extLst>
          </p:cNvPr>
          <p:cNvSpPr/>
          <p:nvPr/>
        </p:nvSpPr>
        <p:spPr>
          <a:xfrm>
            <a:off x="10068487" y="4888099"/>
            <a:ext cx="180000" cy="18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D6C1E08-7822-44D0-BAAB-5A0A33E3E0B2}"/>
              </a:ext>
            </a:extLst>
          </p:cNvPr>
          <p:cNvSpPr/>
          <p:nvPr/>
        </p:nvSpPr>
        <p:spPr>
          <a:xfrm>
            <a:off x="10068487" y="4706304"/>
            <a:ext cx="180000" cy="18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9BF9F45-A668-BF55-6A25-CC46E4E004A3}"/>
              </a:ext>
            </a:extLst>
          </p:cNvPr>
          <p:cNvSpPr/>
          <p:nvPr/>
        </p:nvSpPr>
        <p:spPr>
          <a:xfrm>
            <a:off x="10068487" y="4525406"/>
            <a:ext cx="180000" cy="18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3D557A9-7E36-B9C5-2E2A-265A709EEF6A}"/>
              </a:ext>
            </a:extLst>
          </p:cNvPr>
          <p:cNvSpPr/>
          <p:nvPr/>
        </p:nvSpPr>
        <p:spPr>
          <a:xfrm>
            <a:off x="10068487" y="4343611"/>
            <a:ext cx="180000" cy="18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8B4A0A1-D867-4234-1BB9-E676A9FAE4E9}"/>
              </a:ext>
            </a:extLst>
          </p:cNvPr>
          <p:cNvSpPr/>
          <p:nvPr/>
        </p:nvSpPr>
        <p:spPr>
          <a:xfrm>
            <a:off x="10068487" y="4165793"/>
            <a:ext cx="180000" cy="18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2DA8B17-C890-4C6D-B8C9-4F1CD7CBB283}"/>
              </a:ext>
            </a:extLst>
          </p:cNvPr>
          <p:cNvSpPr/>
          <p:nvPr/>
        </p:nvSpPr>
        <p:spPr>
          <a:xfrm>
            <a:off x="10068487" y="3983998"/>
            <a:ext cx="180000" cy="18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105BD8-4333-AAFB-CC3A-BA73CCC853A2}"/>
              </a:ext>
            </a:extLst>
          </p:cNvPr>
          <p:cNvSpPr/>
          <p:nvPr/>
        </p:nvSpPr>
        <p:spPr>
          <a:xfrm>
            <a:off x="10068487" y="3803100"/>
            <a:ext cx="180000" cy="18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9BE3C8A-3216-336F-2C98-97AAE864D7FA}"/>
              </a:ext>
            </a:extLst>
          </p:cNvPr>
          <p:cNvSpPr/>
          <p:nvPr/>
        </p:nvSpPr>
        <p:spPr>
          <a:xfrm>
            <a:off x="10068487" y="3621305"/>
            <a:ext cx="180000" cy="18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600CC3C-D74F-DE22-0BB9-D81FAD33536D}"/>
              </a:ext>
            </a:extLst>
          </p:cNvPr>
          <p:cNvSpPr/>
          <p:nvPr/>
        </p:nvSpPr>
        <p:spPr>
          <a:xfrm>
            <a:off x="10068487" y="3442009"/>
            <a:ext cx="180000" cy="18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B9BCD82-B0B1-61BA-7826-58D18B386A0C}"/>
              </a:ext>
            </a:extLst>
          </p:cNvPr>
          <p:cNvSpPr/>
          <p:nvPr/>
        </p:nvSpPr>
        <p:spPr>
          <a:xfrm>
            <a:off x="10068487" y="3260214"/>
            <a:ext cx="180000" cy="18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1731324-826C-68C6-5350-06CE62595FBF}"/>
              </a:ext>
            </a:extLst>
          </p:cNvPr>
          <p:cNvSpPr/>
          <p:nvPr/>
        </p:nvSpPr>
        <p:spPr>
          <a:xfrm>
            <a:off x="10068487" y="3079316"/>
            <a:ext cx="180000" cy="18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2EE6A21-BCBA-9C39-0A06-2322286334B8}"/>
              </a:ext>
            </a:extLst>
          </p:cNvPr>
          <p:cNvSpPr/>
          <p:nvPr/>
        </p:nvSpPr>
        <p:spPr>
          <a:xfrm>
            <a:off x="10068487" y="2897521"/>
            <a:ext cx="180000" cy="180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18E612CB-C446-DC6D-9B7C-5F3AB14A232D}"/>
              </a:ext>
            </a:extLst>
          </p:cNvPr>
          <p:cNvSpPr txBox="1"/>
          <p:nvPr/>
        </p:nvSpPr>
        <p:spPr>
          <a:xfrm>
            <a:off x="10016119" y="5800897"/>
            <a:ext cx="2847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30240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8FAB2-59FD-7E01-E9B5-58CEA3BF5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C4A9BEF-85C0-4129-6C86-03A9D7DA6834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8FBFDB5-E3E4-56A6-42EE-9D424DA3164D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Caméras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F71A26-F4C6-7D51-F36D-0051AB578701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5ED5DFE6-B168-900C-8703-CC5F6410B7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B2C6DDE2-123B-62CE-AE32-C32F8FF77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8481" y="2289872"/>
            <a:ext cx="2035329" cy="1613725"/>
          </a:xfrm>
          <a:prstGeom prst="rect">
            <a:avLst/>
          </a:prstGeom>
        </p:spPr>
      </p:pic>
      <p:sp>
        <p:nvSpPr>
          <p:cNvPr id="52" name="ZoneTexte 51">
            <a:extLst>
              <a:ext uri="{FF2B5EF4-FFF2-40B4-BE49-F238E27FC236}">
                <a16:creationId xmlns:a16="http://schemas.microsoft.com/office/drawing/2014/main" id="{DBF1A982-326F-5F9C-9295-BBC9A21239BD}"/>
              </a:ext>
            </a:extLst>
          </p:cNvPr>
          <p:cNvSpPr txBox="1"/>
          <p:nvPr/>
        </p:nvSpPr>
        <p:spPr>
          <a:xfrm>
            <a:off x="9842420" y="3870117"/>
            <a:ext cx="19674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 dirty="0">
                <a:latin typeface="ArialUnicodeMS"/>
              </a:rPr>
              <a:t>e2v </a:t>
            </a:r>
            <a:r>
              <a:rPr lang="fr-FR" sz="1000" b="0" i="0" u="none" strike="noStrike" baseline="0" dirty="0" err="1">
                <a:latin typeface="ArialUnicodeMS"/>
              </a:rPr>
              <a:t>sensor</a:t>
            </a:r>
            <a:r>
              <a:rPr lang="fr-FR" sz="1000" b="0" i="0" u="none" strike="noStrike" baseline="0" dirty="0">
                <a:latin typeface="ArialUnicodeMS"/>
              </a:rPr>
              <a:t> EV76C560ACT</a:t>
            </a:r>
            <a:endParaRPr lang="fr-FR" sz="2400" dirty="0"/>
          </a:p>
        </p:txBody>
      </p:sp>
      <p:pic>
        <p:nvPicPr>
          <p:cNvPr id="53" name="Image 52">
            <a:extLst>
              <a:ext uri="{FF2B5EF4-FFF2-40B4-BE49-F238E27FC236}">
                <a16:creationId xmlns:a16="http://schemas.microsoft.com/office/drawing/2014/main" id="{A885A8DE-7E12-39DB-BF65-0BB1FE863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0391" y="4374571"/>
            <a:ext cx="1883381" cy="1883381"/>
          </a:xfrm>
          <a:prstGeom prst="rect">
            <a:avLst/>
          </a:prstGeom>
        </p:spPr>
      </p:pic>
      <p:sp>
        <p:nvSpPr>
          <p:cNvPr id="54" name="ZoneTexte 53">
            <a:extLst>
              <a:ext uri="{FF2B5EF4-FFF2-40B4-BE49-F238E27FC236}">
                <a16:creationId xmlns:a16="http://schemas.microsoft.com/office/drawing/2014/main" id="{2C0C341F-3895-908A-AB1D-1746241AEF85}"/>
              </a:ext>
            </a:extLst>
          </p:cNvPr>
          <p:cNvSpPr txBox="1"/>
          <p:nvPr/>
        </p:nvSpPr>
        <p:spPr>
          <a:xfrm>
            <a:off x="9720434" y="6257952"/>
            <a:ext cx="15613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0" i="0" u="none" strike="noStrike" baseline="0" dirty="0">
                <a:latin typeface="ArialUnicodeMS"/>
              </a:rPr>
              <a:t>IDS UI-1240SE-C-HQ</a:t>
            </a:r>
            <a:endParaRPr lang="fr-FR" sz="1100" dirty="0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911C6E1E-89BE-56BA-49D4-4673529F6DBE}"/>
              </a:ext>
            </a:extLst>
          </p:cNvPr>
          <p:cNvSpPr txBox="1"/>
          <p:nvPr/>
        </p:nvSpPr>
        <p:spPr>
          <a:xfrm>
            <a:off x="933498" y="1765148"/>
            <a:ext cx="5657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Echantillonnage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B4A921-CA74-1420-8B54-EB175C0658D9}"/>
              </a:ext>
            </a:extLst>
          </p:cNvPr>
          <p:cNvSpPr/>
          <p:nvPr/>
        </p:nvSpPr>
        <p:spPr>
          <a:xfrm>
            <a:off x="1334509" y="3942563"/>
            <a:ext cx="404401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6EFCE72A-2431-9FF1-1CEC-F932DD8BDE89}"/>
              </a:ext>
            </a:extLst>
          </p:cNvPr>
          <p:cNvCxnSpPr/>
          <p:nvPr/>
        </p:nvCxnSpPr>
        <p:spPr>
          <a:xfrm>
            <a:off x="715998" y="3682338"/>
            <a:ext cx="7013448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C27377D2-5169-23A0-4B90-6D54321BC335}"/>
              </a:ext>
            </a:extLst>
          </p:cNvPr>
          <p:cNvCxnSpPr>
            <a:cxnSpLocks/>
          </p:cNvCxnSpPr>
          <p:nvPr/>
        </p:nvCxnSpPr>
        <p:spPr>
          <a:xfrm>
            <a:off x="1411909" y="342900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55AAA45B-17D6-E942-E70E-DCC55A6C6E5A}"/>
              </a:ext>
            </a:extLst>
          </p:cNvPr>
          <p:cNvCxnSpPr>
            <a:cxnSpLocks/>
          </p:cNvCxnSpPr>
          <p:nvPr/>
        </p:nvCxnSpPr>
        <p:spPr>
          <a:xfrm>
            <a:off x="1536710" y="342900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317545E7-9C83-5A55-6BA5-7EC96374B2E5}"/>
              </a:ext>
            </a:extLst>
          </p:cNvPr>
          <p:cNvCxnSpPr>
            <a:cxnSpLocks/>
          </p:cNvCxnSpPr>
          <p:nvPr/>
        </p:nvCxnSpPr>
        <p:spPr>
          <a:xfrm>
            <a:off x="1661567" y="342900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13760C1-A077-F944-E9B0-6CF061DF5D73}"/>
              </a:ext>
            </a:extLst>
          </p:cNvPr>
          <p:cNvCxnSpPr>
            <a:cxnSpLocks/>
          </p:cNvCxnSpPr>
          <p:nvPr/>
        </p:nvCxnSpPr>
        <p:spPr>
          <a:xfrm>
            <a:off x="1786313" y="3429002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98587023-D88D-C582-E0C1-61AC64D0A4F8}"/>
              </a:ext>
            </a:extLst>
          </p:cNvPr>
          <p:cNvCxnSpPr>
            <a:cxnSpLocks/>
          </p:cNvCxnSpPr>
          <p:nvPr/>
        </p:nvCxnSpPr>
        <p:spPr>
          <a:xfrm>
            <a:off x="1910948" y="342621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BF90D300-17B2-1701-C48F-286B6DA0A88A}"/>
              </a:ext>
            </a:extLst>
          </p:cNvPr>
          <p:cNvCxnSpPr>
            <a:cxnSpLocks/>
          </p:cNvCxnSpPr>
          <p:nvPr/>
        </p:nvCxnSpPr>
        <p:spPr>
          <a:xfrm>
            <a:off x="2035472" y="342621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9631F8BB-776C-EEB0-46D9-1B6832E0E55A}"/>
              </a:ext>
            </a:extLst>
          </p:cNvPr>
          <p:cNvCxnSpPr>
            <a:cxnSpLocks/>
          </p:cNvCxnSpPr>
          <p:nvPr/>
        </p:nvCxnSpPr>
        <p:spPr>
          <a:xfrm>
            <a:off x="2165532" y="342900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987CBACD-0948-AB2E-0BA8-DB175B53A8E6}"/>
              </a:ext>
            </a:extLst>
          </p:cNvPr>
          <p:cNvCxnSpPr>
            <a:cxnSpLocks/>
          </p:cNvCxnSpPr>
          <p:nvPr/>
        </p:nvCxnSpPr>
        <p:spPr>
          <a:xfrm>
            <a:off x="2290333" y="342900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505E7D89-9F59-0056-C1C3-77E899293F68}"/>
              </a:ext>
            </a:extLst>
          </p:cNvPr>
          <p:cNvCxnSpPr>
            <a:cxnSpLocks/>
          </p:cNvCxnSpPr>
          <p:nvPr/>
        </p:nvCxnSpPr>
        <p:spPr>
          <a:xfrm>
            <a:off x="2415190" y="342900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03E770EE-29EE-C87A-9EF0-6BBA6CE0ECD7}"/>
              </a:ext>
            </a:extLst>
          </p:cNvPr>
          <p:cNvCxnSpPr>
            <a:cxnSpLocks/>
          </p:cNvCxnSpPr>
          <p:nvPr/>
        </p:nvCxnSpPr>
        <p:spPr>
          <a:xfrm>
            <a:off x="2539936" y="3429002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CEA0ADF3-FD74-E8B0-8DCF-CEE3DA190ADB}"/>
              </a:ext>
            </a:extLst>
          </p:cNvPr>
          <p:cNvCxnSpPr>
            <a:cxnSpLocks/>
          </p:cNvCxnSpPr>
          <p:nvPr/>
        </p:nvCxnSpPr>
        <p:spPr>
          <a:xfrm>
            <a:off x="2664571" y="342621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84ECA77-F02C-980C-79FF-AFB83CA3B6DD}"/>
              </a:ext>
            </a:extLst>
          </p:cNvPr>
          <p:cNvCxnSpPr>
            <a:cxnSpLocks/>
          </p:cNvCxnSpPr>
          <p:nvPr/>
        </p:nvCxnSpPr>
        <p:spPr>
          <a:xfrm>
            <a:off x="2789095" y="342621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EABC538-C582-B629-0D87-02C0108C74F0}"/>
              </a:ext>
            </a:extLst>
          </p:cNvPr>
          <p:cNvSpPr/>
          <p:nvPr/>
        </p:nvSpPr>
        <p:spPr>
          <a:xfrm>
            <a:off x="1933391" y="3942563"/>
            <a:ext cx="404401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48E9E02-F371-118E-E912-F4FA0131CA3C}"/>
              </a:ext>
            </a:extLst>
          </p:cNvPr>
          <p:cNvSpPr/>
          <p:nvPr/>
        </p:nvSpPr>
        <p:spPr>
          <a:xfrm>
            <a:off x="2620518" y="3942563"/>
            <a:ext cx="168358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6BF22EB-BBA0-41A4-5A78-7EE5A1330A61}"/>
              </a:ext>
            </a:extLst>
          </p:cNvPr>
          <p:cNvSpPr/>
          <p:nvPr/>
        </p:nvSpPr>
        <p:spPr>
          <a:xfrm>
            <a:off x="2991352" y="3942563"/>
            <a:ext cx="339350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A88435-E036-C0E8-884E-F214741DA734}"/>
              </a:ext>
            </a:extLst>
          </p:cNvPr>
          <p:cNvSpPr/>
          <p:nvPr/>
        </p:nvSpPr>
        <p:spPr>
          <a:xfrm>
            <a:off x="3701536" y="3942563"/>
            <a:ext cx="339350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1474BB2-0884-293C-61F0-876E213364E3}"/>
              </a:ext>
            </a:extLst>
          </p:cNvPr>
          <p:cNvSpPr/>
          <p:nvPr/>
        </p:nvSpPr>
        <p:spPr>
          <a:xfrm>
            <a:off x="4242045" y="3942563"/>
            <a:ext cx="169675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B82FECA-1A71-2773-BD19-54364F68AF7B}"/>
              </a:ext>
            </a:extLst>
          </p:cNvPr>
          <p:cNvSpPr/>
          <p:nvPr/>
        </p:nvSpPr>
        <p:spPr>
          <a:xfrm>
            <a:off x="4722616" y="3942563"/>
            <a:ext cx="564902" cy="1911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09CD8126-AB80-A204-1EFC-D774B5F24A58}"/>
              </a:ext>
            </a:extLst>
          </p:cNvPr>
          <p:cNvCxnSpPr>
            <a:cxnSpLocks/>
          </p:cNvCxnSpPr>
          <p:nvPr/>
        </p:nvCxnSpPr>
        <p:spPr>
          <a:xfrm>
            <a:off x="2913178" y="342621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3063E00C-31BA-1BC2-05B2-72C8A2AEFC5D}"/>
              </a:ext>
            </a:extLst>
          </p:cNvPr>
          <p:cNvCxnSpPr>
            <a:cxnSpLocks/>
          </p:cNvCxnSpPr>
          <p:nvPr/>
        </p:nvCxnSpPr>
        <p:spPr>
          <a:xfrm>
            <a:off x="3037979" y="342621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FFC0ED69-1F85-1C75-3ECE-0C31421E93A9}"/>
              </a:ext>
            </a:extLst>
          </p:cNvPr>
          <p:cNvCxnSpPr>
            <a:cxnSpLocks/>
          </p:cNvCxnSpPr>
          <p:nvPr/>
        </p:nvCxnSpPr>
        <p:spPr>
          <a:xfrm>
            <a:off x="3162836" y="342621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175D8F46-7B07-069A-1609-51A7CE7E6DE2}"/>
              </a:ext>
            </a:extLst>
          </p:cNvPr>
          <p:cNvCxnSpPr>
            <a:cxnSpLocks/>
          </p:cNvCxnSpPr>
          <p:nvPr/>
        </p:nvCxnSpPr>
        <p:spPr>
          <a:xfrm>
            <a:off x="3287582" y="3426217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37F45F70-D635-230D-7B6D-BC389E3316F0}"/>
              </a:ext>
            </a:extLst>
          </p:cNvPr>
          <p:cNvCxnSpPr>
            <a:cxnSpLocks/>
          </p:cNvCxnSpPr>
          <p:nvPr/>
        </p:nvCxnSpPr>
        <p:spPr>
          <a:xfrm>
            <a:off x="3412217" y="342343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79651141-FDD9-40FF-7A94-5328169CF4B9}"/>
              </a:ext>
            </a:extLst>
          </p:cNvPr>
          <p:cNvCxnSpPr>
            <a:cxnSpLocks/>
          </p:cNvCxnSpPr>
          <p:nvPr/>
        </p:nvCxnSpPr>
        <p:spPr>
          <a:xfrm>
            <a:off x="3536741" y="342343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9992956B-C296-38DE-C3F6-FA30F8DAA3E1}"/>
              </a:ext>
            </a:extLst>
          </p:cNvPr>
          <p:cNvCxnSpPr>
            <a:cxnSpLocks/>
          </p:cNvCxnSpPr>
          <p:nvPr/>
        </p:nvCxnSpPr>
        <p:spPr>
          <a:xfrm>
            <a:off x="3666801" y="342621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5FEB8901-D7F7-E42B-D998-7EC868AB2F74}"/>
              </a:ext>
            </a:extLst>
          </p:cNvPr>
          <p:cNvCxnSpPr>
            <a:cxnSpLocks/>
          </p:cNvCxnSpPr>
          <p:nvPr/>
        </p:nvCxnSpPr>
        <p:spPr>
          <a:xfrm>
            <a:off x="3791602" y="342621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72A244FC-8C6C-5D37-726C-F20901579BC5}"/>
              </a:ext>
            </a:extLst>
          </p:cNvPr>
          <p:cNvCxnSpPr>
            <a:cxnSpLocks/>
          </p:cNvCxnSpPr>
          <p:nvPr/>
        </p:nvCxnSpPr>
        <p:spPr>
          <a:xfrm>
            <a:off x="3916459" y="342621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AABCC8C0-A823-3C85-6CEE-41CDDE219F1F}"/>
              </a:ext>
            </a:extLst>
          </p:cNvPr>
          <p:cNvCxnSpPr>
            <a:cxnSpLocks/>
          </p:cNvCxnSpPr>
          <p:nvPr/>
        </p:nvCxnSpPr>
        <p:spPr>
          <a:xfrm>
            <a:off x="4041205" y="3426217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47B309B8-1467-8B2B-CF70-1870B1867017}"/>
              </a:ext>
            </a:extLst>
          </p:cNvPr>
          <p:cNvCxnSpPr>
            <a:cxnSpLocks/>
          </p:cNvCxnSpPr>
          <p:nvPr/>
        </p:nvCxnSpPr>
        <p:spPr>
          <a:xfrm>
            <a:off x="4165840" y="342343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7372CBAE-E117-A61D-1436-F6F6BD3BCA9D}"/>
              </a:ext>
            </a:extLst>
          </p:cNvPr>
          <p:cNvCxnSpPr>
            <a:cxnSpLocks/>
          </p:cNvCxnSpPr>
          <p:nvPr/>
        </p:nvCxnSpPr>
        <p:spPr>
          <a:xfrm>
            <a:off x="4290364" y="342343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DF77EEC7-9AF2-2CB6-EDCB-C105DD3891D5}"/>
              </a:ext>
            </a:extLst>
          </p:cNvPr>
          <p:cNvCxnSpPr>
            <a:cxnSpLocks/>
          </p:cNvCxnSpPr>
          <p:nvPr/>
        </p:nvCxnSpPr>
        <p:spPr>
          <a:xfrm>
            <a:off x="4422071" y="342343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46ADC78B-3612-A0BC-942B-F04AA206AB20}"/>
              </a:ext>
            </a:extLst>
          </p:cNvPr>
          <p:cNvCxnSpPr>
            <a:cxnSpLocks/>
          </p:cNvCxnSpPr>
          <p:nvPr/>
        </p:nvCxnSpPr>
        <p:spPr>
          <a:xfrm>
            <a:off x="4546817" y="3423432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2A161BD5-38AB-1988-193F-80EBE6F0A559}"/>
              </a:ext>
            </a:extLst>
          </p:cNvPr>
          <p:cNvCxnSpPr>
            <a:cxnSpLocks/>
          </p:cNvCxnSpPr>
          <p:nvPr/>
        </p:nvCxnSpPr>
        <p:spPr>
          <a:xfrm>
            <a:off x="4671452" y="342064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6ED05D96-2AEA-33D1-5BE0-C604DF394D6F}"/>
              </a:ext>
            </a:extLst>
          </p:cNvPr>
          <p:cNvCxnSpPr>
            <a:cxnSpLocks/>
          </p:cNvCxnSpPr>
          <p:nvPr/>
        </p:nvCxnSpPr>
        <p:spPr>
          <a:xfrm>
            <a:off x="4795976" y="342064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64A8E7EA-0705-A905-261F-1437040AF51D}"/>
              </a:ext>
            </a:extLst>
          </p:cNvPr>
          <p:cNvCxnSpPr>
            <a:cxnSpLocks/>
          </p:cNvCxnSpPr>
          <p:nvPr/>
        </p:nvCxnSpPr>
        <p:spPr>
          <a:xfrm>
            <a:off x="4926036" y="342343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AB2AF140-A99E-815B-A686-5DFC764B7D9D}"/>
              </a:ext>
            </a:extLst>
          </p:cNvPr>
          <p:cNvCxnSpPr>
            <a:cxnSpLocks/>
          </p:cNvCxnSpPr>
          <p:nvPr/>
        </p:nvCxnSpPr>
        <p:spPr>
          <a:xfrm>
            <a:off x="5050837" y="342343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0B3F63DE-1295-1505-C019-492CD505C85A}"/>
              </a:ext>
            </a:extLst>
          </p:cNvPr>
          <p:cNvCxnSpPr>
            <a:cxnSpLocks/>
          </p:cNvCxnSpPr>
          <p:nvPr/>
        </p:nvCxnSpPr>
        <p:spPr>
          <a:xfrm>
            <a:off x="5175694" y="342343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3FA04CF3-A9F6-D2A1-289B-19DC3EE80401}"/>
              </a:ext>
            </a:extLst>
          </p:cNvPr>
          <p:cNvCxnSpPr>
            <a:cxnSpLocks/>
          </p:cNvCxnSpPr>
          <p:nvPr/>
        </p:nvCxnSpPr>
        <p:spPr>
          <a:xfrm>
            <a:off x="5300440" y="3423432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D5C9396B-6E96-BCBD-CB79-0F8235DE292D}"/>
              </a:ext>
            </a:extLst>
          </p:cNvPr>
          <p:cNvCxnSpPr>
            <a:cxnSpLocks/>
          </p:cNvCxnSpPr>
          <p:nvPr/>
        </p:nvCxnSpPr>
        <p:spPr>
          <a:xfrm>
            <a:off x="5425075" y="342064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FC38B03C-8C38-6272-6BD7-5DFC25A051C3}"/>
              </a:ext>
            </a:extLst>
          </p:cNvPr>
          <p:cNvCxnSpPr>
            <a:cxnSpLocks/>
          </p:cNvCxnSpPr>
          <p:nvPr/>
        </p:nvCxnSpPr>
        <p:spPr>
          <a:xfrm>
            <a:off x="5549599" y="342064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9FE9537D-8072-3EF3-3696-CA3D2160BA4F}"/>
              </a:ext>
            </a:extLst>
          </p:cNvPr>
          <p:cNvSpPr/>
          <p:nvPr/>
        </p:nvSpPr>
        <p:spPr>
          <a:xfrm>
            <a:off x="1412074" y="3429001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5FD5E33-79C3-15BB-81CE-158BE2F2563E}"/>
              </a:ext>
            </a:extLst>
          </p:cNvPr>
          <p:cNvSpPr/>
          <p:nvPr/>
        </p:nvSpPr>
        <p:spPr>
          <a:xfrm>
            <a:off x="1539448" y="3429000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AFC309D-849B-F0FA-CF85-9A347E76B959}"/>
              </a:ext>
            </a:extLst>
          </p:cNvPr>
          <p:cNvSpPr/>
          <p:nvPr/>
        </p:nvSpPr>
        <p:spPr>
          <a:xfrm>
            <a:off x="1667917" y="3429000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1A855EF-CA35-04A0-79CB-07F94AB59C22}"/>
              </a:ext>
            </a:extLst>
          </p:cNvPr>
          <p:cNvSpPr/>
          <p:nvPr/>
        </p:nvSpPr>
        <p:spPr>
          <a:xfrm>
            <a:off x="2039580" y="3429000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41F6CF-2500-6FFF-C5AD-B7ED824F6336}"/>
              </a:ext>
            </a:extLst>
          </p:cNvPr>
          <p:cNvSpPr/>
          <p:nvPr/>
        </p:nvSpPr>
        <p:spPr>
          <a:xfrm>
            <a:off x="2167695" y="3429000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305CAE8-1D1A-60CC-E8B2-3F93CE49916B}"/>
              </a:ext>
            </a:extLst>
          </p:cNvPr>
          <p:cNvSpPr/>
          <p:nvPr/>
        </p:nvSpPr>
        <p:spPr>
          <a:xfrm>
            <a:off x="2293060" y="3428999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AB55E97-0535-92C0-7710-669EFD65D023}"/>
              </a:ext>
            </a:extLst>
          </p:cNvPr>
          <p:cNvSpPr/>
          <p:nvPr/>
        </p:nvSpPr>
        <p:spPr>
          <a:xfrm>
            <a:off x="2668246" y="3428999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E4B12DC-D2AE-7AB4-2E4D-C8982FB7E33A}"/>
              </a:ext>
            </a:extLst>
          </p:cNvPr>
          <p:cNvSpPr/>
          <p:nvPr/>
        </p:nvSpPr>
        <p:spPr>
          <a:xfrm>
            <a:off x="3038504" y="3428997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1B5021D-A218-E543-6623-03A98184B2FE}"/>
              </a:ext>
            </a:extLst>
          </p:cNvPr>
          <p:cNvSpPr/>
          <p:nvPr/>
        </p:nvSpPr>
        <p:spPr>
          <a:xfrm>
            <a:off x="3165270" y="3428997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5D3E0C7-A309-59B5-5B3E-AEB7CAEBE72A}"/>
              </a:ext>
            </a:extLst>
          </p:cNvPr>
          <p:cNvSpPr/>
          <p:nvPr/>
        </p:nvSpPr>
        <p:spPr>
          <a:xfrm>
            <a:off x="3289816" y="3428997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400A856-1E19-E516-E0A8-3F57610A239F}"/>
              </a:ext>
            </a:extLst>
          </p:cNvPr>
          <p:cNvSpPr/>
          <p:nvPr/>
        </p:nvSpPr>
        <p:spPr>
          <a:xfrm>
            <a:off x="3795601" y="3428997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BD5B02B-068E-78FA-2708-0307B32F52A9}"/>
              </a:ext>
            </a:extLst>
          </p:cNvPr>
          <p:cNvSpPr/>
          <p:nvPr/>
        </p:nvSpPr>
        <p:spPr>
          <a:xfrm>
            <a:off x="3925271" y="3431550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FF1EF1F-A8D3-8E82-57CF-618BB8B21384}"/>
              </a:ext>
            </a:extLst>
          </p:cNvPr>
          <p:cNvSpPr/>
          <p:nvPr/>
        </p:nvSpPr>
        <p:spPr>
          <a:xfrm>
            <a:off x="4298874" y="3428996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92A93AA-6913-FE13-3ECE-4A54DD16BE4A}"/>
              </a:ext>
            </a:extLst>
          </p:cNvPr>
          <p:cNvSpPr/>
          <p:nvPr/>
        </p:nvSpPr>
        <p:spPr>
          <a:xfrm>
            <a:off x="4799619" y="3428997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AB3342B-4006-C563-AFE7-FA7A114525AD}"/>
              </a:ext>
            </a:extLst>
          </p:cNvPr>
          <p:cNvSpPr/>
          <p:nvPr/>
        </p:nvSpPr>
        <p:spPr>
          <a:xfrm>
            <a:off x="4929457" y="3428997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AE3408A-0DED-B91A-BE6D-02DE417A852C}"/>
              </a:ext>
            </a:extLst>
          </p:cNvPr>
          <p:cNvSpPr/>
          <p:nvPr/>
        </p:nvSpPr>
        <p:spPr>
          <a:xfrm>
            <a:off x="5055670" y="3428996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73E94F4-F998-F494-925F-69031B2F29B9}"/>
              </a:ext>
            </a:extLst>
          </p:cNvPr>
          <p:cNvSpPr/>
          <p:nvPr/>
        </p:nvSpPr>
        <p:spPr>
          <a:xfrm>
            <a:off x="5183525" y="3428996"/>
            <a:ext cx="123377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F8A8D5B7-E19C-9ABA-92A8-2096942BA88E}"/>
              </a:ext>
            </a:extLst>
          </p:cNvPr>
          <p:cNvCxnSpPr/>
          <p:nvPr/>
        </p:nvCxnSpPr>
        <p:spPr>
          <a:xfrm>
            <a:off x="715887" y="6113883"/>
            <a:ext cx="7013448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A8CAE7B2-E747-9504-AD9F-D88FA39DA641}"/>
              </a:ext>
            </a:extLst>
          </p:cNvPr>
          <p:cNvCxnSpPr>
            <a:cxnSpLocks/>
          </p:cNvCxnSpPr>
          <p:nvPr/>
        </p:nvCxnSpPr>
        <p:spPr>
          <a:xfrm>
            <a:off x="1449898" y="563829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A6C8D697-3B06-FA02-B803-A8FB9CA70234}"/>
              </a:ext>
            </a:extLst>
          </p:cNvPr>
          <p:cNvCxnSpPr>
            <a:cxnSpLocks/>
          </p:cNvCxnSpPr>
          <p:nvPr/>
        </p:nvCxnSpPr>
        <p:spPr>
          <a:xfrm>
            <a:off x="1699556" y="563829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8A9EDCC9-9168-1586-EC9D-CB5FCEACD73F}"/>
              </a:ext>
            </a:extLst>
          </p:cNvPr>
          <p:cNvCxnSpPr>
            <a:cxnSpLocks/>
          </p:cNvCxnSpPr>
          <p:nvPr/>
        </p:nvCxnSpPr>
        <p:spPr>
          <a:xfrm>
            <a:off x="1948937" y="563551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87131E91-2602-D94B-7FD9-25544E4351DC}"/>
              </a:ext>
            </a:extLst>
          </p:cNvPr>
          <p:cNvCxnSpPr>
            <a:cxnSpLocks/>
          </p:cNvCxnSpPr>
          <p:nvPr/>
        </p:nvCxnSpPr>
        <p:spPr>
          <a:xfrm>
            <a:off x="2203521" y="563829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299C0BC6-7CC7-025B-E1DD-D924BFFA40BE}"/>
              </a:ext>
            </a:extLst>
          </p:cNvPr>
          <p:cNvCxnSpPr>
            <a:cxnSpLocks/>
          </p:cNvCxnSpPr>
          <p:nvPr/>
        </p:nvCxnSpPr>
        <p:spPr>
          <a:xfrm>
            <a:off x="2453179" y="563829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D036FB96-9E27-CF9B-F203-1ACEE1A02DC9}"/>
              </a:ext>
            </a:extLst>
          </p:cNvPr>
          <p:cNvCxnSpPr>
            <a:cxnSpLocks/>
          </p:cNvCxnSpPr>
          <p:nvPr/>
        </p:nvCxnSpPr>
        <p:spPr>
          <a:xfrm>
            <a:off x="2702560" y="563551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BD88662A-C2D1-129B-0C8E-8EA0CAB60CA2}"/>
              </a:ext>
            </a:extLst>
          </p:cNvPr>
          <p:cNvCxnSpPr>
            <a:cxnSpLocks/>
          </p:cNvCxnSpPr>
          <p:nvPr/>
        </p:nvCxnSpPr>
        <p:spPr>
          <a:xfrm>
            <a:off x="2951167" y="563551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F44DC2F3-BD79-CFD7-EF9F-C5654F7FAA30}"/>
              </a:ext>
            </a:extLst>
          </p:cNvPr>
          <p:cNvCxnSpPr>
            <a:cxnSpLocks/>
          </p:cNvCxnSpPr>
          <p:nvPr/>
        </p:nvCxnSpPr>
        <p:spPr>
          <a:xfrm>
            <a:off x="3200825" y="563551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CBB0B502-3849-6545-8D65-B80561A44E16}"/>
              </a:ext>
            </a:extLst>
          </p:cNvPr>
          <p:cNvCxnSpPr>
            <a:cxnSpLocks/>
          </p:cNvCxnSpPr>
          <p:nvPr/>
        </p:nvCxnSpPr>
        <p:spPr>
          <a:xfrm>
            <a:off x="3450206" y="563272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4AD5B170-3381-6E2A-0659-B458C9DEC24A}"/>
              </a:ext>
            </a:extLst>
          </p:cNvPr>
          <p:cNvCxnSpPr>
            <a:cxnSpLocks/>
          </p:cNvCxnSpPr>
          <p:nvPr/>
        </p:nvCxnSpPr>
        <p:spPr>
          <a:xfrm>
            <a:off x="3704790" y="5635511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6F0DE3EB-9510-4EA9-9323-CE1B8EC0519B}"/>
              </a:ext>
            </a:extLst>
          </p:cNvPr>
          <p:cNvCxnSpPr>
            <a:cxnSpLocks/>
          </p:cNvCxnSpPr>
          <p:nvPr/>
        </p:nvCxnSpPr>
        <p:spPr>
          <a:xfrm>
            <a:off x="3954448" y="563551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2DD13F38-9E12-BDA1-06F8-044002B4636D}"/>
              </a:ext>
            </a:extLst>
          </p:cNvPr>
          <p:cNvCxnSpPr>
            <a:cxnSpLocks/>
          </p:cNvCxnSpPr>
          <p:nvPr/>
        </p:nvCxnSpPr>
        <p:spPr>
          <a:xfrm>
            <a:off x="4203829" y="563272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759FEF4D-40BA-F4D5-7B0F-02C716688FE7}"/>
              </a:ext>
            </a:extLst>
          </p:cNvPr>
          <p:cNvCxnSpPr>
            <a:cxnSpLocks/>
          </p:cNvCxnSpPr>
          <p:nvPr/>
        </p:nvCxnSpPr>
        <p:spPr>
          <a:xfrm>
            <a:off x="4460060" y="563272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84">
            <a:extLst>
              <a:ext uri="{FF2B5EF4-FFF2-40B4-BE49-F238E27FC236}">
                <a16:creationId xmlns:a16="http://schemas.microsoft.com/office/drawing/2014/main" id="{B7A1570D-0E49-C613-8ECF-F1A103AFC8D6}"/>
              </a:ext>
            </a:extLst>
          </p:cNvPr>
          <p:cNvCxnSpPr>
            <a:cxnSpLocks/>
          </p:cNvCxnSpPr>
          <p:nvPr/>
        </p:nvCxnSpPr>
        <p:spPr>
          <a:xfrm>
            <a:off x="4709441" y="562994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85">
            <a:extLst>
              <a:ext uri="{FF2B5EF4-FFF2-40B4-BE49-F238E27FC236}">
                <a16:creationId xmlns:a16="http://schemas.microsoft.com/office/drawing/2014/main" id="{34654360-8741-E409-4CA3-1FA837CF1035}"/>
              </a:ext>
            </a:extLst>
          </p:cNvPr>
          <p:cNvCxnSpPr>
            <a:cxnSpLocks/>
          </p:cNvCxnSpPr>
          <p:nvPr/>
        </p:nvCxnSpPr>
        <p:spPr>
          <a:xfrm>
            <a:off x="4964025" y="5632726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E7A88DFC-17F2-DAC6-77DA-30936D7930C8}"/>
              </a:ext>
            </a:extLst>
          </p:cNvPr>
          <p:cNvCxnSpPr>
            <a:cxnSpLocks/>
          </p:cNvCxnSpPr>
          <p:nvPr/>
        </p:nvCxnSpPr>
        <p:spPr>
          <a:xfrm>
            <a:off x="5213683" y="5632728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874F2FA7-C8BC-4979-1F3D-CE5AC551011A}"/>
              </a:ext>
            </a:extLst>
          </p:cNvPr>
          <p:cNvCxnSpPr>
            <a:cxnSpLocks/>
          </p:cNvCxnSpPr>
          <p:nvPr/>
        </p:nvCxnSpPr>
        <p:spPr>
          <a:xfrm>
            <a:off x="5463064" y="5629943"/>
            <a:ext cx="111" cy="744945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15BF8DEF-0EE5-7015-4CD6-8FE6D693EAEF}"/>
              </a:ext>
            </a:extLst>
          </p:cNvPr>
          <p:cNvSpPr/>
          <p:nvPr/>
        </p:nvSpPr>
        <p:spPr>
          <a:xfrm>
            <a:off x="1453720" y="6189461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D2C9BF3-5165-5E95-40C8-053F063524E2}"/>
              </a:ext>
            </a:extLst>
          </p:cNvPr>
          <p:cNvSpPr/>
          <p:nvPr/>
        </p:nvSpPr>
        <p:spPr>
          <a:xfrm>
            <a:off x="1702775" y="6189460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C29B929-25E7-E061-40CE-8037D7FE2942}"/>
              </a:ext>
            </a:extLst>
          </p:cNvPr>
          <p:cNvSpPr/>
          <p:nvPr/>
        </p:nvSpPr>
        <p:spPr>
          <a:xfrm>
            <a:off x="2204891" y="6189460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EC9EDD1-0376-6FCC-7C74-3D8302368D66}"/>
              </a:ext>
            </a:extLst>
          </p:cNvPr>
          <p:cNvSpPr/>
          <p:nvPr/>
        </p:nvSpPr>
        <p:spPr>
          <a:xfrm>
            <a:off x="2704590" y="6189459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AC33BAF9-46AB-2D5B-3587-FAB72AC980BD}"/>
              </a:ext>
            </a:extLst>
          </p:cNvPr>
          <p:cNvSpPr/>
          <p:nvPr/>
        </p:nvSpPr>
        <p:spPr>
          <a:xfrm>
            <a:off x="3201784" y="6189459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20A07F6-230C-0338-AB37-E746E7C0B138}"/>
              </a:ext>
            </a:extLst>
          </p:cNvPr>
          <p:cNvSpPr/>
          <p:nvPr/>
        </p:nvSpPr>
        <p:spPr>
          <a:xfrm>
            <a:off x="3959240" y="6190086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EBA854E-29C9-7B66-78DE-7FC6F9FCBB63}"/>
              </a:ext>
            </a:extLst>
          </p:cNvPr>
          <p:cNvSpPr/>
          <p:nvPr/>
        </p:nvSpPr>
        <p:spPr>
          <a:xfrm>
            <a:off x="4969863" y="6189458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11D5432-13D0-54BD-66EA-CB4F598C9569}"/>
              </a:ext>
            </a:extLst>
          </p:cNvPr>
          <p:cNvSpPr/>
          <p:nvPr/>
        </p:nvSpPr>
        <p:spPr>
          <a:xfrm>
            <a:off x="5219410" y="6189458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11789E5-3750-DC8C-BE6F-99C8B129FCCD}"/>
              </a:ext>
            </a:extLst>
          </p:cNvPr>
          <p:cNvSpPr/>
          <p:nvPr/>
        </p:nvSpPr>
        <p:spPr>
          <a:xfrm>
            <a:off x="1957099" y="6189161"/>
            <a:ext cx="245670" cy="18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AA3DBB01-C012-7A56-1E18-C8B607ADA2A2}"/>
              </a:ext>
            </a:extLst>
          </p:cNvPr>
          <p:cNvSpPr txBox="1"/>
          <p:nvPr/>
        </p:nvSpPr>
        <p:spPr>
          <a:xfrm>
            <a:off x="5962574" y="5782721"/>
            <a:ext cx="18637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Bad sampling rate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E138823F-D02A-ACDB-EC54-169822B66076}"/>
              </a:ext>
            </a:extLst>
          </p:cNvPr>
          <p:cNvSpPr txBox="1"/>
          <p:nvPr/>
        </p:nvSpPr>
        <p:spPr>
          <a:xfrm>
            <a:off x="5962574" y="3147681"/>
            <a:ext cx="18637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Not so bad sampling rate</a:t>
            </a:r>
            <a:endParaRPr lang="fr-FR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7E0953A5-CC0D-01E2-0866-541F2CD56372}"/>
              </a:ext>
            </a:extLst>
          </p:cNvPr>
          <p:cNvSpPr/>
          <p:nvPr/>
        </p:nvSpPr>
        <p:spPr>
          <a:xfrm>
            <a:off x="1572815" y="5489582"/>
            <a:ext cx="500940" cy="10987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27643A75-9260-EB45-2ECC-FCD1977625BD}"/>
              </a:ext>
            </a:extLst>
          </p:cNvPr>
          <p:cNvSpPr/>
          <p:nvPr/>
        </p:nvSpPr>
        <p:spPr>
          <a:xfrm>
            <a:off x="4087006" y="5475579"/>
            <a:ext cx="500940" cy="10987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" name="Image 101" descr="Une image contenant Police, texte, ligne, typographie&#10;&#10;Description générée automatiquement">
            <a:extLst>
              <a:ext uri="{FF2B5EF4-FFF2-40B4-BE49-F238E27FC236}">
                <a16:creationId xmlns:a16="http://schemas.microsoft.com/office/drawing/2014/main" id="{736CB44D-FC3D-0E43-AAE9-7DCA399B2F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037" y="1760376"/>
            <a:ext cx="1567697" cy="116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02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E6466-D5EA-D73F-580C-E7299FADE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948BD6D-80FA-3A9C-CD99-C676C922C6B6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A213014-EFA9-68D0-5230-7996870ABF0B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Caméras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EA1B68-9536-7696-0C25-159416452814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67AEA99F-0AB6-5907-57EF-4381196416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1C5B5050-6853-6DC7-F88A-B063B9CED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8481" y="2289872"/>
            <a:ext cx="2035329" cy="1613725"/>
          </a:xfrm>
          <a:prstGeom prst="rect">
            <a:avLst/>
          </a:prstGeom>
        </p:spPr>
      </p:pic>
      <p:sp>
        <p:nvSpPr>
          <p:cNvPr id="52" name="ZoneTexte 51">
            <a:extLst>
              <a:ext uri="{FF2B5EF4-FFF2-40B4-BE49-F238E27FC236}">
                <a16:creationId xmlns:a16="http://schemas.microsoft.com/office/drawing/2014/main" id="{82108536-C070-BA2F-3930-1C7E248BA217}"/>
              </a:ext>
            </a:extLst>
          </p:cNvPr>
          <p:cNvSpPr txBox="1"/>
          <p:nvPr/>
        </p:nvSpPr>
        <p:spPr>
          <a:xfrm>
            <a:off x="9842420" y="3870117"/>
            <a:ext cx="19674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 dirty="0">
                <a:latin typeface="ArialUnicodeMS"/>
              </a:rPr>
              <a:t>e2v </a:t>
            </a:r>
            <a:r>
              <a:rPr lang="fr-FR" sz="1000" b="0" i="0" u="none" strike="noStrike" baseline="0" dirty="0" err="1">
                <a:latin typeface="ArialUnicodeMS"/>
              </a:rPr>
              <a:t>sensor</a:t>
            </a:r>
            <a:r>
              <a:rPr lang="fr-FR" sz="1000" b="0" i="0" u="none" strike="noStrike" baseline="0" dirty="0">
                <a:latin typeface="ArialUnicodeMS"/>
              </a:rPr>
              <a:t> EV76C560ACT</a:t>
            </a:r>
            <a:endParaRPr lang="fr-FR" sz="2400" dirty="0"/>
          </a:p>
        </p:txBody>
      </p:sp>
      <p:pic>
        <p:nvPicPr>
          <p:cNvPr id="53" name="Image 52">
            <a:extLst>
              <a:ext uri="{FF2B5EF4-FFF2-40B4-BE49-F238E27FC236}">
                <a16:creationId xmlns:a16="http://schemas.microsoft.com/office/drawing/2014/main" id="{C5E58F5A-D26B-6B76-6E29-10231FC2D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0391" y="4374571"/>
            <a:ext cx="1883381" cy="1883381"/>
          </a:xfrm>
          <a:prstGeom prst="rect">
            <a:avLst/>
          </a:prstGeom>
        </p:spPr>
      </p:pic>
      <p:sp>
        <p:nvSpPr>
          <p:cNvPr id="54" name="ZoneTexte 53">
            <a:extLst>
              <a:ext uri="{FF2B5EF4-FFF2-40B4-BE49-F238E27FC236}">
                <a16:creationId xmlns:a16="http://schemas.microsoft.com/office/drawing/2014/main" id="{E4ACDE25-F52B-DC88-B465-8E17D8827DC5}"/>
              </a:ext>
            </a:extLst>
          </p:cNvPr>
          <p:cNvSpPr txBox="1"/>
          <p:nvPr/>
        </p:nvSpPr>
        <p:spPr>
          <a:xfrm>
            <a:off x="9720434" y="6257952"/>
            <a:ext cx="15613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0" i="0" u="none" strike="noStrike" baseline="0" dirty="0">
                <a:latin typeface="ArialUnicodeMS"/>
              </a:rPr>
              <a:t>IDS UI-1240SE-C-HQ</a:t>
            </a:r>
            <a:endParaRPr lang="fr-FR" sz="1100" dirty="0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E2FCD5FA-4EAF-B773-818A-9548D320FC79}"/>
              </a:ext>
            </a:extLst>
          </p:cNvPr>
          <p:cNvSpPr txBox="1"/>
          <p:nvPr/>
        </p:nvSpPr>
        <p:spPr>
          <a:xfrm>
            <a:off x="933498" y="1765148"/>
            <a:ext cx="5657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Echantillonnage</a:t>
            </a:r>
            <a:endParaRPr lang="fr-FR" dirty="0"/>
          </a:p>
        </p:txBody>
      </p:sp>
      <p:pic>
        <p:nvPicPr>
          <p:cNvPr id="5" name="Image 4" descr="Une image contenant jouet, roue, circuit">
            <a:extLst>
              <a:ext uri="{FF2B5EF4-FFF2-40B4-BE49-F238E27FC236}">
                <a16:creationId xmlns:a16="http://schemas.microsoft.com/office/drawing/2014/main" id="{E59EBC3F-B369-A0DD-C20B-38A7FE60DF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28" y="2290505"/>
            <a:ext cx="8426886" cy="427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FFB80-7B76-E1C1-0A92-8FE2B3166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58CCBD-C720-DF7D-8DFB-17A7660CEAAD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1757700-7467-5671-7A8A-961038AC424B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Images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802B51-CFB1-0532-8F07-AFE5C404A78A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1A304106-573A-C8FA-9A4D-84AE17A492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C36F7D0C-7234-0F1D-3D46-7124310968A6}"/>
              </a:ext>
            </a:extLst>
          </p:cNvPr>
          <p:cNvSpPr txBox="1"/>
          <p:nvPr/>
        </p:nvSpPr>
        <p:spPr>
          <a:xfrm>
            <a:off x="933498" y="1765148"/>
            <a:ext cx="5657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Images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23B678D-2159-D158-5B75-ED2422AD6396}"/>
              </a:ext>
            </a:extLst>
          </p:cNvPr>
          <p:cNvSpPr txBox="1"/>
          <p:nvPr/>
        </p:nvSpPr>
        <p:spPr>
          <a:xfrm>
            <a:off x="5324954" y="3095011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55B984-858C-FF98-BBEE-BB8967C90330}"/>
              </a:ext>
            </a:extLst>
          </p:cNvPr>
          <p:cNvSpPr/>
          <p:nvPr/>
        </p:nvSpPr>
        <p:spPr>
          <a:xfrm>
            <a:off x="1850109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74050D-F07D-953B-D710-DE7DAF32F3C0}"/>
              </a:ext>
            </a:extLst>
          </p:cNvPr>
          <p:cNvSpPr/>
          <p:nvPr/>
        </p:nvSpPr>
        <p:spPr>
          <a:xfrm>
            <a:off x="2486716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93A81A-F2D1-42CF-58C3-4272C4620CE1}"/>
              </a:ext>
            </a:extLst>
          </p:cNvPr>
          <p:cNvSpPr/>
          <p:nvPr/>
        </p:nvSpPr>
        <p:spPr>
          <a:xfrm>
            <a:off x="3123323" y="3115084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268B88-D254-C35F-8688-23550600264C}"/>
              </a:ext>
            </a:extLst>
          </p:cNvPr>
          <p:cNvSpPr/>
          <p:nvPr/>
        </p:nvSpPr>
        <p:spPr>
          <a:xfrm>
            <a:off x="1850109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122E10-332B-51F2-9701-82FE4E0FE2B8}"/>
              </a:ext>
            </a:extLst>
          </p:cNvPr>
          <p:cNvSpPr/>
          <p:nvPr/>
        </p:nvSpPr>
        <p:spPr>
          <a:xfrm>
            <a:off x="2486716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E4609D-9A35-42F6-2427-C234F3D6762B}"/>
              </a:ext>
            </a:extLst>
          </p:cNvPr>
          <p:cNvSpPr/>
          <p:nvPr/>
        </p:nvSpPr>
        <p:spPr>
          <a:xfrm>
            <a:off x="2486715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66DC8E-35DE-295B-D12A-123FB13D8210}"/>
              </a:ext>
            </a:extLst>
          </p:cNvPr>
          <p:cNvSpPr/>
          <p:nvPr/>
        </p:nvSpPr>
        <p:spPr>
          <a:xfrm>
            <a:off x="1850109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C4A613-3E02-DB30-1D07-120787E9CD04}"/>
              </a:ext>
            </a:extLst>
          </p:cNvPr>
          <p:cNvSpPr/>
          <p:nvPr/>
        </p:nvSpPr>
        <p:spPr>
          <a:xfrm>
            <a:off x="3123322" y="4342000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A3A3C4-A6FF-7345-F4D8-E72C3500ADF3}"/>
              </a:ext>
            </a:extLst>
          </p:cNvPr>
          <p:cNvSpPr/>
          <p:nvPr/>
        </p:nvSpPr>
        <p:spPr>
          <a:xfrm>
            <a:off x="3759928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CB63CF-B037-306D-8361-06C1E3854DC2}"/>
              </a:ext>
            </a:extLst>
          </p:cNvPr>
          <p:cNvSpPr/>
          <p:nvPr/>
        </p:nvSpPr>
        <p:spPr>
          <a:xfrm>
            <a:off x="3759927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8AE67FC-BA6F-0039-35DB-2DB8C9A8E471}"/>
              </a:ext>
            </a:extLst>
          </p:cNvPr>
          <p:cNvSpPr/>
          <p:nvPr/>
        </p:nvSpPr>
        <p:spPr>
          <a:xfrm>
            <a:off x="3759927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D13615A-F0B9-EDAC-B9C9-AAAC6BC31ECB}"/>
              </a:ext>
            </a:extLst>
          </p:cNvPr>
          <p:cNvSpPr txBox="1"/>
          <p:nvPr/>
        </p:nvSpPr>
        <p:spPr>
          <a:xfrm>
            <a:off x="2014363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859CB0D-7F32-F977-C6AB-37312B61B783}"/>
              </a:ext>
            </a:extLst>
          </p:cNvPr>
          <p:cNvSpPr txBox="1"/>
          <p:nvPr/>
        </p:nvSpPr>
        <p:spPr>
          <a:xfrm>
            <a:off x="2650969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0B37696-F7D2-BC37-751C-37441022882B}"/>
              </a:ext>
            </a:extLst>
          </p:cNvPr>
          <p:cNvSpPr txBox="1"/>
          <p:nvPr/>
        </p:nvSpPr>
        <p:spPr>
          <a:xfrm>
            <a:off x="3287574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91A4694-EFA2-295C-7C13-1A48EA133FB9}"/>
              </a:ext>
            </a:extLst>
          </p:cNvPr>
          <p:cNvSpPr txBox="1"/>
          <p:nvPr/>
        </p:nvSpPr>
        <p:spPr>
          <a:xfrm>
            <a:off x="3920597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F36F2F0A-1597-D621-6F53-629E1472583D}"/>
              </a:ext>
            </a:extLst>
          </p:cNvPr>
          <p:cNvSpPr txBox="1"/>
          <p:nvPr/>
        </p:nvSpPr>
        <p:spPr>
          <a:xfrm>
            <a:off x="1459883" y="323714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C3BA202-319D-D62E-9427-9847BC7D9DE4}"/>
              </a:ext>
            </a:extLst>
          </p:cNvPr>
          <p:cNvSpPr txBox="1"/>
          <p:nvPr/>
        </p:nvSpPr>
        <p:spPr>
          <a:xfrm>
            <a:off x="1461254" y="385060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C9A0D30-2F33-7F36-FAA8-385BEE7C5B03}"/>
              </a:ext>
            </a:extLst>
          </p:cNvPr>
          <p:cNvSpPr txBox="1"/>
          <p:nvPr/>
        </p:nvSpPr>
        <p:spPr>
          <a:xfrm>
            <a:off x="1441828" y="446406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82E77DA-1FFD-4083-1A91-8FAA7168FAC6}"/>
              </a:ext>
            </a:extLst>
          </p:cNvPr>
          <p:cNvSpPr/>
          <p:nvPr/>
        </p:nvSpPr>
        <p:spPr>
          <a:xfrm>
            <a:off x="3123322" y="3728542"/>
            <a:ext cx="636607" cy="61345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DF84DA5-C69D-5E71-0B77-1435B354C2A5}"/>
              </a:ext>
            </a:extLst>
          </p:cNvPr>
          <p:cNvSpPr txBox="1"/>
          <p:nvPr/>
        </p:nvSpPr>
        <p:spPr>
          <a:xfrm>
            <a:off x="1084247" y="2509525"/>
            <a:ext cx="869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b="1" dirty="0"/>
              <a:t>GrayScale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F3129282-FEF5-B91B-D211-F6DEDF4C3F25}"/>
              </a:ext>
            </a:extLst>
          </p:cNvPr>
          <p:cNvSpPr txBox="1"/>
          <p:nvPr/>
        </p:nvSpPr>
        <p:spPr>
          <a:xfrm>
            <a:off x="2806367" y="2392857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Columns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EFE150F0-058A-0714-53EE-AF1E4FC46467}"/>
              </a:ext>
            </a:extLst>
          </p:cNvPr>
          <p:cNvSpPr txBox="1"/>
          <p:nvPr/>
        </p:nvSpPr>
        <p:spPr>
          <a:xfrm>
            <a:off x="800918" y="3869025"/>
            <a:ext cx="5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Rows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83E08E4A-FA8B-95A3-C5A5-4251E44D06D4}"/>
              </a:ext>
            </a:extLst>
          </p:cNvPr>
          <p:cNvSpPr txBox="1"/>
          <p:nvPr/>
        </p:nvSpPr>
        <p:spPr>
          <a:xfrm>
            <a:off x="722747" y="5643357"/>
            <a:ext cx="4602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Each pixel is converted into </a:t>
            </a:r>
            <a:r>
              <a:rPr lang="en-US" b="1" dirty="0"/>
              <a:t>n bits</a:t>
            </a:r>
            <a:r>
              <a:rPr lang="en-US" dirty="0"/>
              <a:t>.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1BA851F-69C1-5B62-92C8-6EAB9AECCD1D}"/>
              </a:ext>
            </a:extLst>
          </p:cNvPr>
          <p:cNvSpPr txBox="1"/>
          <p:nvPr/>
        </p:nvSpPr>
        <p:spPr>
          <a:xfrm>
            <a:off x="4124931" y="1919354"/>
            <a:ext cx="2833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Nb of pixels </a:t>
            </a:r>
            <a:r>
              <a:rPr lang="en-US" dirty="0"/>
              <a:t>= </a:t>
            </a:r>
            <a:r>
              <a:rPr lang="en-US" b="1" dirty="0"/>
              <a:t>h</a:t>
            </a:r>
            <a:r>
              <a:rPr lang="en-US" dirty="0"/>
              <a:t> x </a:t>
            </a:r>
            <a:r>
              <a:rPr lang="en-US" b="1" dirty="0"/>
              <a:t>v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76921651-81CA-E5C5-55DB-C2846E57D3EC}"/>
              </a:ext>
            </a:extLst>
          </p:cNvPr>
          <p:cNvSpPr txBox="1"/>
          <p:nvPr/>
        </p:nvSpPr>
        <p:spPr>
          <a:xfrm>
            <a:off x="6992855" y="5399040"/>
            <a:ext cx="3259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RGB : 3 channels of 8 bits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C75B4567-E13F-C70E-1F9A-F5477936DC5D}"/>
                  </a:ext>
                </a:extLst>
              </p:cNvPr>
              <p:cNvSpPr txBox="1"/>
              <p:nvPr/>
            </p:nvSpPr>
            <p:spPr>
              <a:xfrm>
                <a:off x="9985574" y="4641468"/>
                <a:ext cx="23752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𝟐𝟓𝟓</m:t>
                      </m:r>
                    </m:oMath>
                  </m:oMathPara>
                </a14:m>
                <a:endParaRPr lang="fr-FR" b="1" i="0" u="none" strike="noStrike" dirty="0">
                  <a:solidFill>
                    <a:prstClr val="black"/>
                  </a:solidFill>
                  <a:latin typeface="FreeSans"/>
                </a:endParaRPr>
              </a:p>
            </p:txBody>
          </p:sp>
        </mc:Choice>
        <mc:Fallback xmlns="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C75B4567-E13F-C70E-1F9A-F5477936D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5574" y="4641468"/>
                <a:ext cx="23752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827097AD-40E1-BDA5-F704-8144D94363D5}"/>
                  </a:ext>
                </a:extLst>
              </p:cNvPr>
              <p:cNvSpPr txBox="1"/>
              <p:nvPr/>
            </p:nvSpPr>
            <p:spPr>
              <a:xfrm>
                <a:off x="9996485" y="4970033"/>
                <a:ext cx="23752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𝑮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𝟐𝟓𝟓</m:t>
                      </m:r>
                    </m:oMath>
                  </m:oMathPara>
                </a14:m>
                <a:endParaRPr lang="fr-FR" b="1" i="0" u="none" strike="noStrike" dirty="0">
                  <a:solidFill>
                    <a:prstClr val="black"/>
                  </a:solidFill>
                  <a:latin typeface="FreeSans"/>
                </a:endParaRPr>
              </a:p>
            </p:txBody>
          </p:sp>
        </mc:Choice>
        <mc:Fallback xmlns="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827097AD-40E1-BDA5-F704-8144D9436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6485" y="4970033"/>
                <a:ext cx="237523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6EF6A1D8-3F20-D758-C38F-481146A342EB}"/>
              </a:ext>
            </a:extLst>
          </p:cNvPr>
          <p:cNvSpPr/>
          <p:nvPr/>
        </p:nvSpPr>
        <p:spPr>
          <a:xfrm>
            <a:off x="8712361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8267DE-002D-F3F7-8954-7CFCE462344A}"/>
              </a:ext>
            </a:extLst>
          </p:cNvPr>
          <p:cNvSpPr/>
          <p:nvPr/>
        </p:nvSpPr>
        <p:spPr>
          <a:xfrm>
            <a:off x="9348968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4B39082-B285-2CE9-352F-70FDADC709DB}"/>
              </a:ext>
            </a:extLst>
          </p:cNvPr>
          <p:cNvSpPr/>
          <p:nvPr/>
        </p:nvSpPr>
        <p:spPr>
          <a:xfrm>
            <a:off x="9985575" y="1857576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205A334-E64F-F099-ADB4-D7F5B17B06CF}"/>
              </a:ext>
            </a:extLst>
          </p:cNvPr>
          <p:cNvSpPr/>
          <p:nvPr/>
        </p:nvSpPr>
        <p:spPr>
          <a:xfrm>
            <a:off x="8712361" y="2471034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44DA086-0223-0BF6-31E2-875EEC7935E1}"/>
              </a:ext>
            </a:extLst>
          </p:cNvPr>
          <p:cNvSpPr/>
          <p:nvPr/>
        </p:nvSpPr>
        <p:spPr>
          <a:xfrm>
            <a:off x="9348968" y="2471034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2E75960-3E43-5CB9-15F9-66851D7C9234}"/>
              </a:ext>
            </a:extLst>
          </p:cNvPr>
          <p:cNvSpPr/>
          <p:nvPr/>
        </p:nvSpPr>
        <p:spPr>
          <a:xfrm>
            <a:off x="9348967" y="3084492"/>
            <a:ext cx="636607" cy="61345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B61F9B9-64D5-9EBE-1F63-87FDD3BE62A4}"/>
              </a:ext>
            </a:extLst>
          </p:cNvPr>
          <p:cNvSpPr/>
          <p:nvPr/>
        </p:nvSpPr>
        <p:spPr>
          <a:xfrm>
            <a:off x="8712361" y="3084492"/>
            <a:ext cx="636607" cy="61345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FAE4442-17D6-9DBA-0065-39909B1355B3}"/>
              </a:ext>
            </a:extLst>
          </p:cNvPr>
          <p:cNvSpPr/>
          <p:nvPr/>
        </p:nvSpPr>
        <p:spPr>
          <a:xfrm>
            <a:off x="9985574" y="3084492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E83747A-B74C-AED1-B0FE-2BABF81208CB}"/>
              </a:ext>
            </a:extLst>
          </p:cNvPr>
          <p:cNvSpPr/>
          <p:nvPr/>
        </p:nvSpPr>
        <p:spPr>
          <a:xfrm>
            <a:off x="10622180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A811AE9-4CA6-9E0E-C23C-AD766C1C4D50}"/>
              </a:ext>
            </a:extLst>
          </p:cNvPr>
          <p:cNvSpPr/>
          <p:nvPr/>
        </p:nvSpPr>
        <p:spPr>
          <a:xfrm>
            <a:off x="10622179" y="2471034"/>
            <a:ext cx="636607" cy="61345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E871CE1-89A7-36F8-955E-1CA65392EA27}"/>
              </a:ext>
            </a:extLst>
          </p:cNvPr>
          <p:cNvSpPr/>
          <p:nvPr/>
        </p:nvSpPr>
        <p:spPr>
          <a:xfrm>
            <a:off x="10622179" y="3084492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96E76130-56F3-63BD-BA55-5C3962F47A6D}"/>
              </a:ext>
            </a:extLst>
          </p:cNvPr>
          <p:cNvSpPr txBox="1"/>
          <p:nvPr/>
        </p:nvSpPr>
        <p:spPr>
          <a:xfrm>
            <a:off x="8876615" y="1488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02665CFF-D0B0-4898-90B0-B186AF2DCB22}"/>
              </a:ext>
            </a:extLst>
          </p:cNvPr>
          <p:cNvSpPr txBox="1"/>
          <p:nvPr/>
        </p:nvSpPr>
        <p:spPr>
          <a:xfrm>
            <a:off x="9513221" y="1488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3C1803A7-017D-760E-0E97-432F12784ED1}"/>
              </a:ext>
            </a:extLst>
          </p:cNvPr>
          <p:cNvSpPr txBox="1"/>
          <p:nvPr/>
        </p:nvSpPr>
        <p:spPr>
          <a:xfrm>
            <a:off x="10149826" y="1488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56C5AB99-1D79-0BBC-2952-9B996FF2ADF8}"/>
              </a:ext>
            </a:extLst>
          </p:cNvPr>
          <p:cNvSpPr txBox="1"/>
          <p:nvPr/>
        </p:nvSpPr>
        <p:spPr>
          <a:xfrm>
            <a:off x="10782849" y="148824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35558C7-CA14-0B33-EAB2-89E0B4B761B4}"/>
              </a:ext>
            </a:extLst>
          </p:cNvPr>
          <p:cNvSpPr/>
          <p:nvPr/>
        </p:nvSpPr>
        <p:spPr>
          <a:xfrm>
            <a:off x="9985574" y="2471034"/>
            <a:ext cx="636607" cy="61345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7EA582E-D62B-EF3E-88B4-C24209082993}"/>
              </a:ext>
            </a:extLst>
          </p:cNvPr>
          <p:cNvSpPr/>
          <p:nvPr/>
        </p:nvSpPr>
        <p:spPr>
          <a:xfrm>
            <a:off x="7871612" y="2650442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CF1FA5A-31CA-6879-0A41-A04FD1C29026}"/>
              </a:ext>
            </a:extLst>
          </p:cNvPr>
          <p:cNvSpPr/>
          <p:nvPr/>
        </p:nvSpPr>
        <p:spPr>
          <a:xfrm>
            <a:off x="8508219" y="2650442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EDFACA5-DB84-F033-3F7C-EDFB937DB576}"/>
              </a:ext>
            </a:extLst>
          </p:cNvPr>
          <p:cNvSpPr/>
          <p:nvPr/>
        </p:nvSpPr>
        <p:spPr>
          <a:xfrm>
            <a:off x="9144826" y="2650442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1522924-0CA8-DE41-3ABD-7A9D2A6BC2C9}"/>
              </a:ext>
            </a:extLst>
          </p:cNvPr>
          <p:cNvSpPr/>
          <p:nvPr/>
        </p:nvSpPr>
        <p:spPr>
          <a:xfrm>
            <a:off x="7871612" y="3263900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1967818-4522-BCB1-B000-343F079DA727}"/>
              </a:ext>
            </a:extLst>
          </p:cNvPr>
          <p:cNvSpPr/>
          <p:nvPr/>
        </p:nvSpPr>
        <p:spPr>
          <a:xfrm>
            <a:off x="8508219" y="3263900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5B211CC-8F37-B5E2-2D01-42EDFE072A37}"/>
              </a:ext>
            </a:extLst>
          </p:cNvPr>
          <p:cNvSpPr/>
          <p:nvPr/>
        </p:nvSpPr>
        <p:spPr>
          <a:xfrm>
            <a:off x="8508218" y="3877358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64F6C52-E021-4132-B5C5-0F157073B25E}"/>
              </a:ext>
            </a:extLst>
          </p:cNvPr>
          <p:cNvSpPr/>
          <p:nvPr/>
        </p:nvSpPr>
        <p:spPr>
          <a:xfrm>
            <a:off x="7871612" y="3877358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AEA5931-E24A-C345-D3A5-AC805E485100}"/>
              </a:ext>
            </a:extLst>
          </p:cNvPr>
          <p:cNvSpPr/>
          <p:nvPr/>
        </p:nvSpPr>
        <p:spPr>
          <a:xfrm>
            <a:off x="9144825" y="3877358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A671650-7D0C-FC88-F619-795AE5B19135}"/>
              </a:ext>
            </a:extLst>
          </p:cNvPr>
          <p:cNvSpPr/>
          <p:nvPr/>
        </p:nvSpPr>
        <p:spPr>
          <a:xfrm>
            <a:off x="9781431" y="2650442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04189D5-8678-698E-B54C-EBC566D219DB}"/>
              </a:ext>
            </a:extLst>
          </p:cNvPr>
          <p:cNvSpPr/>
          <p:nvPr/>
        </p:nvSpPr>
        <p:spPr>
          <a:xfrm>
            <a:off x="9781430" y="3263900"/>
            <a:ext cx="636607" cy="613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968C564-13F2-B95A-9A3D-4A94DFD08C71}"/>
              </a:ext>
            </a:extLst>
          </p:cNvPr>
          <p:cNvSpPr/>
          <p:nvPr/>
        </p:nvSpPr>
        <p:spPr>
          <a:xfrm>
            <a:off x="9781430" y="3877358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57BD1E-2455-C1A2-382E-B0C9546A0929}"/>
              </a:ext>
            </a:extLst>
          </p:cNvPr>
          <p:cNvSpPr/>
          <p:nvPr/>
        </p:nvSpPr>
        <p:spPr>
          <a:xfrm>
            <a:off x="9144825" y="3263900"/>
            <a:ext cx="636607" cy="6134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2BA4C54-1F19-EA1C-527A-95D282DC4E8B}"/>
              </a:ext>
            </a:extLst>
          </p:cNvPr>
          <p:cNvSpPr/>
          <p:nvPr/>
        </p:nvSpPr>
        <p:spPr>
          <a:xfrm>
            <a:off x="7030864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D905D57-3BD8-F64C-2171-F389499DC486}"/>
              </a:ext>
            </a:extLst>
          </p:cNvPr>
          <p:cNvSpPr/>
          <p:nvPr/>
        </p:nvSpPr>
        <p:spPr>
          <a:xfrm>
            <a:off x="7667471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CFF9E72-74C6-21AE-BBD3-898AA728621E}"/>
              </a:ext>
            </a:extLst>
          </p:cNvPr>
          <p:cNvSpPr/>
          <p:nvPr/>
        </p:nvSpPr>
        <p:spPr>
          <a:xfrm>
            <a:off x="8304078" y="3443308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6301BAD-7B68-5D4F-D430-2D9D3D3EBFCF}"/>
              </a:ext>
            </a:extLst>
          </p:cNvPr>
          <p:cNvSpPr/>
          <p:nvPr/>
        </p:nvSpPr>
        <p:spPr>
          <a:xfrm>
            <a:off x="7030864" y="4056766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8470A07-CF69-7509-89AC-6E3BB7B3B5DC}"/>
              </a:ext>
            </a:extLst>
          </p:cNvPr>
          <p:cNvSpPr/>
          <p:nvPr/>
        </p:nvSpPr>
        <p:spPr>
          <a:xfrm>
            <a:off x="7667471" y="4056766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2F82978-0D5B-847A-F440-0D684341F651}"/>
              </a:ext>
            </a:extLst>
          </p:cNvPr>
          <p:cNvSpPr/>
          <p:nvPr/>
        </p:nvSpPr>
        <p:spPr>
          <a:xfrm>
            <a:off x="7667470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B4051DB-90B9-A172-E4DF-2A2F4D66828A}"/>
              </a:ext>
            </a:extLst>
          </p:cNvPr>
          <p:cNvSpPr/>
          <p:nvPr/>
        </p:nvSpPr>
        <p:spPr>
          <a:xfrm>
            <a:off x="7030864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196A741-BFCC-96AF-D31C-2DBA4F350039}"/>
              </a:ext>
            </a:extLst>
          </p:cNvPr>
          <p:cNvSpPr/>
          <p:nvPr/>
        </p:nvSpPr>
        <p:spPr>
          <a:xfrm>
            <a:off x="8304077" y="4670224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DF7FC5A-FBA2-BE09-CFB7-A8A713224824}"/>
              </a:ext>
            </a:extLst>
          </p:cNvPr>
          <p:cNvSpPr/>
          <p:nvPr/>
        </p:nvSpPr>
        <p:spPr>
          <a:xfrm>
            <a:off x="8940683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E91E824-6383-668A-B39B-B6E009BFAE49}"/>
              </a:ext>
            </a:extLst>
          </p:cNvPr>
          <p:cNvSpPr/>
          <p:nvPr/>
        </p:nvSpPr>
        <p:spPr>
          <a:xfrm>
            <a:off x="8940682" y="4056766"/>
            <a:ext cx="636607" cy="6134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59B3132-9361-E139-7BC1-51618C2D969B}"/>
              </a:ext>
            </a:extLst>
          </p:cNvPr>
          <p:cNvSpPr/>
          <p:nvPr/>
        </p:nvSpPr>
        <p:spPr>
          <a:xfrm>
            <a:off x="8940682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A7E0D437-895F-884D-DA80-15A2C9022FCB}"/>
              </a:ext>
            </a:extLst>
          </p:cNvPr>
          <p:cNvSpPr txBox="1"/>
          <p:nvPr/>
        </p:nvSpPr>
        <p:spPr>
          <a:xfrm>
            <a:off x="6640638" y="356537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2359D568-74DF-4DE1-7C89-6B06ADADF79D}"/>
              </a:ext>
            </a:extLst>
          </p:cNvPr>
          <p:cNvSpPr txBox="1"/>
          <p:nvPr/>
        </p:nvSpPr>
        <p:spPr>
          <a:xfrm>
            <a:off x="6642009" y="417882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C479913F-F449-6AEA-421E-565914776DFE}"/>
              </a:ext>
            </a:extLst>
          </p:cNvPr>
          <p:cNvSpPr txBox="1"/>
          <p:nvPr/>
        </p:nvSpPr>
        <p:spPr>
          <a:xfrm>
            <a:off x="6622583" y="479228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6DF02D9-742E-4A8B-457F-5357352BF58E}"/>
              </a:ext>
            </a:extLst>
          </p:cNvPr>
          <p:cNvSpPr/>
          <p:nvPr/>
        </p:nvSpPr>
        <p:spPr>
          <a:xfrm>
            <a:off x="8304077" y="4056766"/>
            <a:ext cx="636607" cy="6134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ZoneTexte 87">
                <a:extLst>
                  <a:ext uri="{FF2B5EF4-FFF2-40B4-BE49-F238E27FC236}">
                    <a16:creationId xmlns:a16="http://schemas.microsoft.com/office/drawing/2014/main" id="{852CDD58-C164-094B-4A37-71825750283F}"/>
                  </a:ext>
                </a:extLst>
              </p:cNvPr>
              <p:cNvSpPr txBox="1"/>
              <p:nvPr/>
            </p:nvSpPr>
            <p:spPr>
              <a:xfrm>
                <a:off x="9996485" y="5263122"/>
                <a:ext cx="23752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𝟐𝟓𝟓</m:t>
                      </m:r>
                    </m:oMath>
                  </m:oMathPara>
                </a14:m>
                <a:endParaRPr lang="fr-FR" b="1" i="0" u="none" strike="noStrike" dirty="0">
                  <a:solidFill>
                    <a:prstClr val="black"/>
                  </a:solidFill>
                  <a:latin typeface="FreeSans"/>
                </a:endParaRPr>
              </a:p>
            </p:txBody>
          </p:sp>
        </mc:Choice>
        <mc:Fallback xmlns="">
          <p:sp>
            <p:nvSpPr>
              <p:cNvPr id="88" name="ZoneTexte 87">
                <a:extLst>
                  <a:ext uri="{FF2B5EF4-FFF2-40B4-BE49-F238E27FC236}">
                    <a16:creationId xmlns:a16="http://schemas.microsoft.com/office/drawing/2014/main" id="{852CDD58-C164-094B-4A37-718257502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6485" y="5263122"/>
                <a:ext cx="237523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>
            <a:extLst>
              <a:ext uri="{FF2B5EF4-FFF2-40B4-BE49-F238E27FC236}">
                <a16:creationId xmlns:a16="http://schemas.microsoft.com/office/drawing/2014/main" id="{D9E875A5-F56F-DBD3-AC34-33904A663B71}"/>
              </a:ext>
            </a:extLst>
          </p:cNvPr>
          <p:cNvSpPr/>
          <p:nvPr/>
        </p:nvSpPr>
        <p:spPr>
          <a:xfrm>
            <a:off x="6930681" y="6134100"/>
            <a:ext cx="940931" cy="426267"/>
          </a:xfrm>
          <a:prstGeom prst="rect">
            <a:avLst/>
          </a:prstGeom>
          <a:solidFill>
            <a:srgbClr val="C864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24373351-6361-3157-0F6E-D3F25303E458}"/>
              </a:ext>
            </a:extLst>
          </p:cNvPr>
          <p:cNvSpPr txBox="1"/>
          <p:nvPr/>
        </p:nvSpPr>
        <p:spPr>
          <a:xfrm>
            <a:off x="8011194" y="6191906"/>
            <a:ext cx="3259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R=200, G=100, G=50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6BA94A67-61D3-3CA7-32D9-BCE9E61DAE07}"/>
              </a:ext>
            </a:extLst>
          </p:cNvPr>
          <p:cNvSpPr txBox="1"/>
          <p:nvPr/>
        </p:nvSpPr>
        <p:spPr>
          <a:xfrm>
            <a:off x="6351470" y="3070719"/>
            <a:ext cx="32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R</a:t>
            </a: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475B2EB4-C2B4-A954-F837-5AFAADBD0401}"/>
              </a:ext>
            </a:extLst>
          </p:cNvPr>
          <p:cNvSpPr txBox="1"/>
          <p:nvPr/>
        </p:nvSpPr>
        <p:spPr>
          <a:xfrm>
            <a:off x="7282059" y="230052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G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2DF4A626-EF8E-9358-D6B2-487360938E91}"/>
              </a:ext>
            </a:extLst>
          </p:cNvPr>
          <p:cNvSpPr txBox="1"/>
          <p:nvPr/>
        </p:nvSpPr>
        <p:spPr>
          <a:xfrm>
            <a:off x="8184090" y="148824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415609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47F7D-4B6A-D808-915C-D4E23D11B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A85FD2-10AE-BEF2-115B-7DECDEA56C10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640C74-0A0A-EDD4-CB0D-677A4E0F1024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Images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10CDC6-FF1B-7DF2-4708-E5845237972A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06FF1283-0DCA-CC85-8D24-50F25823FF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69592498-6408-AC65-888F-8F601D6BDDC2}"/>
              </a:ext>
            </a:extLst>
          </p:cNvPr>
          <p:cNvSpPr txBox="1"/>
          <p:nvPr/>
        </p:nvSpPr>
        <p:spPr>
          <a:xfrm>
            <a:off x="933498" y="1765148"/>
            <a:ext cx="5657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Traitement d’images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BE853C6-E5D6-CAC3-1104-8599B5D2B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493" y="2556966"/>
            <a:ext cx="2076740" cy="206721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56EB11F-AF76-D64D-36C8-F612FDAFF3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9488" y="2490281"/>
            <a:ext cx="2114845" cy="213389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454DE45-4D09-1996-A7C4-FC30BD41E5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498" y="2556967"/>
            <a:ext cx="2076740" cy="206721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9AA2469-8F69-F551-CB01-AC9D7A23E1FC}"/>
              </a:ext>
            </a:extLst>
          </p:cNvPr>
          <p:cNvSpPr txBox="1"/>
          <p:nvPr/>
        </p:nvSpPr>
        <p:spPr>
          <a:xfrm>
            <a:off x="323088" y="4763491"/>
            <a:ext cx="32369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Image </a:t>
            </a:r>
            <a:r>
              <a:rPr lang="fr-FR" dirty="0" err="1"/>
              <a:t>from</a:t>
            </a:r>
            <a:r>
              <a:rPr lang="fr-FR" dirty="0"/>
              <a:t> the camera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b="1" dirty="0"/>
              <a:t>Noise</a:t>
            </a:r>
          </a:p>
          <a:p>
            <a:pPr marL="285750" indent="-285750">
              <a:buFontTx/>
              <a:buChar char="-"/>
            </a:pPr>
            <a:r>
              <a:rPr lang="fr-FR" dirty="0"/>
              <a:t>Bad </a:t>
            </a:r>
            <a:r>
              <a:rPr lang="fr-FR" dirty="0" err="1"/>
              <a:t>contrast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err="1"/>
              <a:t>Inhomogeneous</a:t>
            </a:r>
            <a:r>
              <a:rPr lang="fr-FR" dirty="0"/>
              <a:t> </a:t>
            </a:r>
            <a:r>
              <a:rPr lang="fr-FR" dirty="0" err="1"/>
              <a:t>Lighting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…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CF42547-5216-067F-C3B0-05E8C538865D}"/>
              </a:ext>
            </a:extLst>
          </p:cNvPr>
          <p:cNvSpPr txBox="1"/>
          <p:nvPr/>
        </p:nvSpPr>
        <p:spPr>
          <a:xfrm>
            <a:off x="8631936" y="4763491"/>
            <a:ext cx="32369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Desired</a:t>
            </a:r>
            <a:r>
              <a:rPr lang="fr-FR" dirty="0"/>
              <a:t> image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objects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b="1" dirty="0" err="1"/>
              <a:t>well-defined</a:t>
            </a:r>
            <a:r>
              <a:rPr lang="fr-FR" b="1" dirty="0"/>
              <a:t> contours</a:t>
            </a:r>
          </a:p>
          <a:p>
            <a:endParaRPr lang="fr-FR" b="1" dirty="0"/>
          </a:p>
          <a:p>
            <a:pPr marL="285750" indent="-285750">
              <a:buFontTx/>
              <a:buChar char="-"/>
            </a:pPr>
            <a:r>
              <a:rPr lang="fr-FR" dirty="0" err="1"/>
              <a:t>Homogeneous</a:t>
            </a:r>
            <a:r>
              <a:rPr lang="fr-FR" dirty="0"/>
              <a:t> zones</a:t>
            </a:r>
          </a:p>
          <a:p>
            <a:pPr marL="285750" indent="-285750">
              <a:buFontTx/>
              <a:buChar char="-"/>
            </a:pPr>
            <a:r>
              <a:rPr lang="fr-FR" dirty="0"/>
              <a:t>Transition zones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1338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D8F5C-942E-34E1-1270-0A090EAA4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7C18B3B-4BED-E635-2A8A-7D0B1FE9ACB1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C89B0CA-EFAD-9CAD-6D64-0231F24B0AA6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Images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C09B69-52AE-4BB4-444E-63978F7CA0E2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1A260079-0028-F7A9-ECF9-D3D732E82D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FA332DB3-2428-34CB-B2D8-6052BF70AB03}"/>
              </a:ext>
            </a:extLst>
          </p:cNvPr>
          <p:cNvSpPr txBox="1"/>
          <p:nvPr/>
        </p:nvSpPr>
        <p:spPr>
          <a:xfrm>
            <a:off x="933498" y="1765148"/>
            <a:ext cx="5657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Traitement d’images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D253A9E-6CA0-7E27-1EB9-0ECFB9E5F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664" y="2332943"/>
            <a:ext cx="7814109" cy="170907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F5CDC64-D096-2520-D93C-FD3359F4B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6739" y="4375731"/>
            <a:ext cx="5487033" cy="224783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CD56206-64D0-DCE5-9781-B726F582FE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911" y="4166894"/>
            <a:ext cx="3071633" cy="143597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F213471-94C7-2332-7781-E7728138D3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354" y="5510258"/>
            <a:ext cx="2846745" cy="1255131"/>
          </a:xfrm>
          <a:prstGeom prst="rect">
            <a:avLst/>
          </a:prstGeom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C03A0FE2-F388-2748-7D5B-89BB923DC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5412" y="2693262"/>
            <a:ext cx="748742" cy="98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235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D3B330-23D2-E68A-2EC1-AE8EBEEFE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E30C3CF-34D5-352E-60FA-110A5D251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E9FA2-8916-1E18-65B0-DB93A4A613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5FF5E47-59AC-2FD1-9A9D-DE4BB2769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F834D53-4325-86D9-6189-EE2A8D623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 fontScale="90000"/>
          </a:bodyPr>
          <a:lstStyle/>
          <a:p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800" dirty="0">
                <a:latin typeface="Bahnschrift SemiBold" panose="020B0502040204020203" pitchFamily="34" charset="0"/>
              </a:rPr>
              <a:t>UE Interfaçage Numérique</a:t>
            </a:r>
            <a:br>
              <a:rPr lang="fr-FR" sz="4800" dirty="0">
                <a:latin typeface="Bahnschrift SemiBold" panose="020B0502040204020203" pitchFamily="34" charset="0"/>
              </a:rPr>
            </a:br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800" dirty="0">
                <a:latin typeface="Bahnschrift SemiBold" panose="020B0502040204020203" pitchFamily="34" charset="0"/>
              </a:rPr>
              <a:t>Déroulement et sujets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570DB70-F17A-85F6-305A-E9734E2B2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 err="1">
                <a:latin typeface="Bahnschrift Light" panose="020B0502040204020203" pitchFamily="34" charset="0"/>
              </a:rPr>
              <a:t>IntNum</a:t>
            </a:r>
            <a:r>
              <a:rPr lang="fr-FR" sz="2000" dirty="0">
                <a:latin typeface="Bahnschrift Light" panose="020B0502040204020203" pitchFamily="34" charset="0"/>
              </a:rPr>
              <a:t> / Semestre 6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00EB8D42-C1F9-E470-5857-63F21BE24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3CC6C3D-118F-CAC9-28E3-F185B5407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C4B1171D-5379-B20D-96F2-005F276FA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35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35" name="Image 34" descr="Une image contenant jouet, roue, circuit">
            <a:extLst>
              <a:ext uri="{FF2B5EF4-FFF2-40B4-BE49-F238E27FC236}">
                <a16:creationId xmlns:a16="http://schemas.microsoft.com/office/drawing/2014/main" id="{E6B54242-8585-0DD6-F856-3F510C8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925" y="4201004"/>
            <a:ext cx="3907663" cy="1984360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082314C9-0368-75F9-961E-3028FE9F6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0376" y="3524505"/>
            <a:ext cx="1352998" cy="1352998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6BFD34D8-BD14-6658-0EBF-514A4DD914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604" y="1584487"/>
            <a:ext cx="2761298" cy="2585177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CCA36E74-1627-A145-FE47-FBD4344815D8}"/>
              </a:ext>
            </a:extLst>
          </p:cNvPr>
          <p:cNvSpPr txBox="1"/>
          <p:nvPr/>
        </p:nvSpPr>
        <p:spPr>
          <a:xfrm>
            <a:off x="5114099" y="1655033"/>
            <a:ext cx="60324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Génération de photons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Conception optique / « Fabrication d’images »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Acquisition de données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/>
              <a:t>Traitement des informations</a:t>
            </a: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8AC4BEE5-D1D4-3AC2-562B-2B192D8F75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547" y="4877503"/>
            <a:ext cx="4118621" cy="1758603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BA6E381D-5B4B-DEA0-A58D-CC23AE4DF637}"/>
              </a:ext>
            </a:extLst>
          </p:cNvPr>
          <p:cNvSpPr txBox="1"/>
          <p:nvPr/>
        </p:nvSpPr>
        <p:spPr>
          <a:xfrm>
            <a:off x="375547" y="6550223"/>
            <a:ext cx="4649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/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Dong, Jing-Tao &amp; lu, </a:t>
            </a:r>
            <a:r>
              <a:rPr lang="fr-FR" sz="7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rs</a:t>
            </a:r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&amp; Shi, Yan-</a:t>
            </a:r>
            <a:r>
              <a:rPr lang="fr-FR" sz="7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Qiong</a:t>
            </a:r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&amp; Xia, Rui-Xue &amp; Li, Qi &amp; Xu, Yan. (2011). Optical design of </a:t>
            </a:r>
            <a:r>
              <a:rPr lang="fr-FR" sz="7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color</a:t>
            </a:r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light-</a:t>
            </a:r>
            <a:r>
              <a:rPr lang="fr-FR" sz="7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emitting</a:t>
            </a:r>
            <a:r>
              <a:rPr lang="fr-FR" sz="7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diode ring light for machine vision inspection. Optical Engineering - OPT ENG. 50. 10.1117/1.3567053. </a:t>
            </a:r>
            <a:endParaRPr lang="fr-FR" sz="1000" b="0" i="0" u="none" strike="noStrike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D439E573-6480-BB18-DF71-8C78A3AA3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237" y="4257520"/>
            <a:ext cx="2337262" cy="223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Image 41" descr="Une image contenant texte&#10;&#10;Description générée automatiquement">
            <a:extLst>
              <a:ext uri="{FF2B5EF4-FFF2-40B4-BE49-F238E27FC236}">
                <a16:creationId xmlns:a16="http://schemas.microsoft.com/office/drawing/2014/main" id="{1CBD5571-7C8E-B1E7-63B2-EAFE6F114D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795" y="4740532"/>
            <a:ext cx="1608178" cy="188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05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32924-F071-1F21-3290-D69DD6679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FE3C204-1C0A-3EE5-DBF7-DA2B64CF0C85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A018362-947E-5707-447D-A3B2B4A3CCD1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D8C6C5-70CB-5888-31D3-4307523E0BAF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3393F0F2-F522-0901-4279-DBB5B5D1B2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9786D464-05E6-9110-CA08-6472A9693C79}"/>
              </a:ext>
            </a:extLst>
          </p:cNvPr>
          <p:cNvSpPr/>
          <p:nvPr/>
        </p:nvSpPr>
        <p:spPr>
          <a:xfrm>
            <a:off x="9008724" y="2691044"/>
            <a:ext cx="2561364" cy="369332"/>
          </a:xfrm>
          <a:prstGeom prst="homePlat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5 séances de TD</a:t>
            </a:r>
          </a:p>
        </p:txBody>
      </p:sp>
      <p:sp>
        <p:nvSpPr>
          <p:cNvPr id="16" name="Flèche : pentagone 15">
            <a:extLst>
              <a:ext uri="{FF2B5EF4-FFF2-40B4-BE49-F238E27FC236}">
                <a16:creationId xmlns:a16="http://schemas.microsoft.com/office/drawing/2014/main" id="{31C279FC-2EBF-51AB-54A2-F9D82B12D699}"/>
              </a:ext>
            </a:extLst>
          </p:cNvPr>
          <p:cNvSpPr/>
          <p:nvPr/>
        </p:nvSpPr>
        <p:spPr>
          <a:xfrm>
            <a:off x="9008724" y="1940503"/>
            <a:ext cx="2561364" cy="369332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8 séances de TP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6ABF0EA-9C12-5888-F868-72558DE31AC4}"/>
              </a:ext>
            </a:extLst>
          </p:cNvPr>
          <p:cNvSpPr txBox="1"/>
          <p:nvPr/>
        </p:nvSpPr>
        <p:spPr>
          <a:xfrm>
            <a:off x="9320309" y="2316780"/>
            <a:ext cx="193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4h30 / en binôme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5681A3E-DF9C-3EE9-7FDB-197BB53667EE}"/>
              </a:ext>
            </a:extLst>
          </p:cNvPr>
          <p:cNvSpPr txBox="1"/>
          <p:nvPr/>
        </p:nvSpPr>
        <p:spPr>
          <a:xfrm>
            <a:off x="9320308" y="3103256"/>
            <a:ext cx="193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1h30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A308259-D77F-7DAA-3C8A-6580B0A7D516}"/>
              </a:ext>
            </a:extLst>
          </p:cNvPr>
          <p:cNvSpPr txBox="1"/>
          <p:nvPr/>
        </p:nvSpPr>
        <p:spPr>
          <a:xfrm>
            <a:off x="933498" y="1765148"/>
            <a:ext cx="4781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Volume horaire de 46,5h </a:t>
            </a:r>
            <a:r>
              <a:rPr lang="fr-FR" dirty="0"/>
              <a:t>pour </a:t>
            </a:r>
            <a:r>
              <a:rPr lang="fr-FR" b="1" dirty="0"/>
              <a:t>5 ECTS</a:t>
            </a:r>
            <a:r>
              <a:rPr lang="fr-FR" dirty="0"/>
              <a:t> </a:t>
            </a:r>
            <a:br>
              <a:rPr lang="fr-FR" dirty="0"/>
            </a:br>
            <a:r>
              <a:rPr lang="fr-FR" sz="1400" dirty="0"/>
              <a:t>(</a:t>
            </a:r>
            <a:r>
              <a:rPr lang="fr-FR" sz="1400" i="1" dirty="0" err="1"/>
              <a:t>European</a:t>
            </a:r>
            <a:r>
              <a:rPr lang="fr-FR" sz="1400" i="1" dirty="0"/>
              <a:t> </a:t>
            </a:r>
            <a:r>
              <a:rPr lang="fr-FR" sz="1400" i="1" dirty="0" err="1"/>
              <a:t>Credit</a:t>
            </a:r>
            <a:r>
              <a:rPr lang="fr-FR" sz="1400" i="1" dirty="0"/>
              <a:t> Transfer and Accumulation System</a:t>
            </a:r>
            <a:r>
              <a:rPr lang="fr-FR" sz="1400" dirty="0"/>
              <a:t>) </a:t>
            </a:r>
            <a:endParaRPr lang="fr-FR" dirty="0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FD8C3C3A-8B91-20AB-A2CB-5176480E0391}"/>
              </a:ext>
            </a:extLst>
          </p:cNvPr>
          <p:cNvSpPr/>
          <p:nvPr/>
        </p:nvSpPr>
        <p:spPr>
          <a:xfrm>
            <a:off x="5715000" y="1832187"/>
            <a:ext cx="1481328" cy="36933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16 % du S6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790E447D-47F8-B194-64EF-1E3CF31A9063}"/>
              </a:ext>
            </a:extLst>
          </p:cNvPr>
          <p:cNvSpPr/>
          <p:nvPr/>
        </p:nvSpPr>
        <p:spPr>
          <a:xfrm>
            <a:off x="9008722" y="5308661"/>
            <a:ext cx="2561364" cy="114422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Responsables</a:t>
            </a:r>
          </a:p>
          <a:p>
            <a:pPr algn="ctr"/>
            <a:endParaRPr lang="fr-FR" sz="1200" b="1" dirty="0"/>
          </a:p>
          <a:p>
            <a:pPr algn="ctr"/>
            <a:r>
              <a:rPr lang="fr-FR" sz="1600" dirty="0"/>
              <a:t>Fabienne BERNARD</a:t>
            </a:r>
          </a:p>
          <a:p>
            <a:pPr algn="ctr"/>
            <a:r>
              <a:rPr lang="fr-FR" sz="1600" dirty="0"/>
              <a:t>Julien VILLEMEJANE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4DE6A350-804D-3788-D9EE-5295BA46E3A9}"/>
              </a:ext>
            </a:extLst>
          </p:cNvPr>
          <p:cNvSpPr/>
          <p:nvPr/>
        </p:nvSpPr>
        <p:spPr>
          <a:xfrm>
            <a:off x="1437588" y="4552608"/>
            <a:ext cx="4501954" cy="152093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 </a:t>
            </a:r>
            <a:r>
              <a:rPr lang="fr-FR" b="1" dirty="0"/>
              <a:t>acquérir une image </a:t>
            </a:r>
            <a:r>
              <a:rPr lang="fr-FR" dirty="0"/>
              <a:t>numérique exploitable ?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Comment </a:t>
            </a:r>
            <a:r>
              <a:rPr lang="fr-FR" b="1" dirty="0"/>
              <a:t>préparer une image </a:t>
            </a:r>
            <a:r>
              <a:rPr lang="fr-FR" dirty="0"/>
              <a:t>numérique pour un traitement ?</a:t>
            </a:r>
            <a:endParaRPr lang="fr-FR" sz="2400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291B995C-C77A-4FCB-1ECA-76B75839235E}"/>
              </a:ext>
            </a:extLst>
          </p:cNvPr>
          <p:cNvSpPr/>
          <p:nvPr/>
        </p:nvSpPr>
        <p:spPr>
          <a:xfrm>
            <a:off x="1434166" y="3039725"/>
            <a:ext cx="4505376" cy="119231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Comment </a:t>
            </a:r>
            <a:r>
              <a:rPr lang="fr-FR" b="1" dirty="0"/>
              <a:t>contrôler / piloter un système </a:t>
            </a:r>
            <a:r>
              <a:rPr lang="fr-FR" dirty="0"/>
              <a:t>pour :</a:t>
            </a:r>
          </a:p>
          <a:p>
            <a:pPr marL="342900" indent="-342900" algn="ctr">
              <a:buFontTx/>
              <a:buChar char="-"/>
            </a:pPr>
            <a:r>
              <a:rPr lang="fr-FR" dirty="0"/>
              <a:t>Le rendre autonome ?</a:t>
            </a:r>
          </a:p>
          <a:p>
            <a:pPr marL="342900" indent="-342900" algn="ctr">
              <a:buFontTx/>
              <a:buChar char="-"/>
            </a:pPr>
            <a:r>
              <a:rPr lang="fr-FR" dirty="0"/>
              <a:t>Acquérir des données ?</a:t>
            </a:r>
            <a:endParaRPr lang="fr-FR" sz="24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F70F3B0-C291-96B3-473B-F8B26787F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069" y="4564783"/>
            <a:ext cx="1352998" cy="1352998"/>
          </a:xfrm>
          <a:prstGeom prst="rect">
            <a:avLst/>
          </a:prstGeom>
        </p:spPr>
      </p:pic>
      <p:pic>
        <p:nvPicPr>
          <p:cNvPr id="10" name="Image 9" descr="Une image contenant roue, Pièce auto, pneu, Véhicule de jouet&#10;&#10;Description générée automatiquement">
            <a:extLst>
              <a:ext uri="{FF2B5EF4-FFF2-40B4-BE49-F238E27FC236}">
                <a16:creationId xmlns:a16="http://schemas.microsoft.com/office/drawing/2014/main" id="{D0F5C0C5-FED7-C916-1065-A047B5E65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787" y="3114130"/>
            <a:ext cx="1352999" cy="107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519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6" name="Image 5" descr="Une image contenant roue, Pièce auto, pneu, Véhicule de jouet&#10;&#10;Description générée automatiquement">
            <a:extLst>
              <a:ext uri="{FF2B5EF4-FFF2-40B4-BE49-F238E27FC236}">
                <a16:creationId xmlns:a16="http://schemas.microsoft.com/office/drawing/2014/main" id="{C00D2215-37AB-6633-07A5-68CD13548B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20" y="2376109"/>
            <a:ext cx="1799338" cy="1428675"/>
          </a:xfrm>
          <a:prstGeom prst="rect">
            <a:avLst/>
          </a:prstGeom>
        </p:spPr>
      </p:pic>
      <p:pic>
        <p:nvPicPr>
          <p:cNvPr id="9" name="Image 8" descr="Une image contenant ligne, diagramme, Tracé, texte&#10;&#10;Description générée automatiquement">
            <a:extLst>
              <a:ext uri="{FF2B5EF4-FFF2-40B4-BE49-F238E27FC236}">
                <a16:creationId xmlns:a16="http://schemas.microsoft.com/office/drawing/2014/main" id="{7D2D78C9-643C-5783-2E4E-94A770DFDC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703" y="5060616"/>
            <a:ext cx="2031480" cy="1175427"/>
          </a:xfrm>
          <a:prstGeom prst="rect">
            <a:avLst/>
          </a:prstGeom>
        </p:spPr>
      </p:pic>
      <p:pic>
        <p:nvPicPr>
          <p:cNvPr id="11" name="Image 10" descr="Une image contenant texte, roue, capture d’écran, Pièce auto&#10;&#10;Description générée automatiquement">
            <a:extLst>
              <a:ext uri="{FF2B5EF4-FFF2-40B4-BE49-F238E27FC236}">
                <a16:creationId xmlns:a16="http://schemas.microsoft.com/office/drawing/2014/main" id="{44A2FB49-D293-8C5E-E05B-5FD43B8E97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988" y="2348319"/>
            <a:ext cx="2079096" cy="1487754"/>
          </a:xfrm>
          <a:prstGeom prst="rect">
            <a:avLst/>
          </a:prstGeom>
        </p:spPr>
      </p:pic>
      <p:pic>
        <p:nvPicPr>
          <p:cNvPr id="13" name="Image 12" descr="Une image contenant intérieur, Appareils électroniques, ordinateur, texte&#10;&#10;Description générée automatiquement">
            <a:extLst>
              <a:ext uri="{FF2B5EF4-FFF2-40B4-BE49-F238E27FC236}">
                <a16:creationId xmlns:a16="http://schemas.microsoft.com/office/drawing/2014/main" id="{6748818D-2645-2BA7-6678-68FB230E58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475" y="2390692"/>
            <a:ext cx="2165574" cy="1443716"/>
          </a:xfrm>
          <a:prstGeom prst="rect">
            <a:avLst/>
          </a:prstGeom>
        </p:spPr>
      </p:pic>
      <p:pic>
        <p:nvPicPr>
          <p:cNvPr id="15" name="Image 14" descr="Une image contenant logiciel, Logiciel multimédia, Système d’exploitation, Icône d’ordinateur&#10;&#10;Description générée automatiquement">
            <a:extLst>
              <a:ext uri="{FF2B5EF4-FFF2-40B4-BE49-F238E27FC236}">
                <a16:creationId xmlns:a16="http://schemas.microsoft.com/office/drawing/2014/main" id="{504A1B54-A154-7B28-EDB2-B0B8F8BEF6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427" y="5051083"/>
            <a:ext cx="2452785" cy="1353679"/>
          </a:xfrm>
          <a:prstGeom prst="rect">
            <a:avLst/>
          </a:prstGeom>
        </p:spPr>
      </p:pic>
      <p:pic>
        <p:nvPicPr>
          <p:cNvPr id="17" name="Image 16" descr="Une image contenant Caractère coloré, violet, Dessin d’enfant&#10;&#10;Description générée automatiquement">
            <a:extLst>
              <a:ext uri="{FF2B5EF4-FFF2-40B4-BE49-F238E27FC236}">
                <a16:creationId xmlns:a16="http://schemas.microsoft.com/office/drawing/2014/main" id="{644D5D43-8960-B1F0-7DF1-C9108775DC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095" y="5178613"/>
            <a:ext cx="2430785" cy="937548"/>
          </a:xfrm>
          <a:prstGeom prst="rect">
            <a:avLst/>
          </a:prstGeom>
        </p:spPr>
      </p:pic>
      <p:sp>
        <p:nvSpPr>
          <p:cNvPr id="18" name="Flèche : pentagone 17">
            <a:extLst>
              <a:ext uri="{FF2B5EF4-FFF2-40B4-BE49-F238E27FC236}">
                <a16:creationId xmlns:a16="http://schemas.microsoft.com/office/drawing/2014/main" id="{9FF51DAD-B340-53F8-334D-A67F2E04E769}"/>
              </a:ext>
            </a:extLst>
          </p:cNvPr>
          <p:cNvSpPr/>
          <p:nvPr/>
        </p:nvSpPr>
        <p:spPr>
          <a:xfrm>
            <a:off x="619968" y="4116004"/>
            <a:ext cx="3127375" cy="369333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Rayonnement de </a:t>
            </a:r>
            <a:r>
              <a:rPr lang="fr-FR" sz="1600" b="1" dirty="0" err="1"/>
              <a:t>LEDs</a:t>
            </a:r>
            <a:endParaRPr lang="fr-FR" sz="1600" b="1" dirty="0"/>
          </a:p>
        </p:txBody>
      </p:sp>
      <p:sp>
        <p:nvSpPr>
          <p:cNvPr id="19" name="Flèche : chevron 18">
            <a:extLst>
              <a:ext uri="{FF2B5EF4-FFF2-40B4-BE49-F238E27FC236}">
                <a16:creationId xmlns:a16="http://schemas.microsoft.com/office/drawing/2014/main" id="{D1F6A6CA-2A4A-F453-4043-A427990D9CF0}"/>
              </a:ext>
            </a:extLst>
          </p:cNvPr>
          <p:cNvSpPr/>
          <p:nvPr/>
        </p:nvSpPr>
        <p:spPr>
          <a:xfrm>
            <a:off x="673975" y="4525994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Arduino / </a:t>
            </a:r>
            <a:r>
              <a:rPr lang="fr-FR" sz="1000" dirty="0" err="1">
                <a:solidFill>
                  <a:schemeClr val="bg1"/>
                </a:solidFill>
              </a:rPr>
              <a:t>Nucleo</a:t>
            </a: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0" name="Flèche : chevron 19">
            <a:extLst>
              <a:ext uri="{FF2B5EF4-FFF2-40B4-BE49-F238E27FC236}">
                <a16:creationId xmlns:a16="http://schemas.microsoft.com/office/drawing/2014/main" id="{0BEDA83C-3780-D401-CC8E-B11EE0ABC3BE}"/>
              </a:ext>
            </a:extLst>
          </p:cNvPr>
          <p:cNvSpPr/>
          <p:nvPr/>
        </p:nvSpPr>
        <p:spPr>
          <a:xfrm>
            <a:off x="2158376" y="4525994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Protocole Série</a:t>
            </a:r>
          </a:p>
        </p:txBody>
      </p:sp>
      <p:sp>
        <p:nvSpPr>
          <p:cNvPr id="21" name="Flèche : chevron 20">
            <a:extLst>
              <a:ext uri="{FF2B5EF4-FFF2-40B4-BE49-F238E27FC236}">
                <a16:creationId xmlns:a16="http://schemas.microsoft.com/office/drawing/2014/main" id="{581F874C-CE9C-155F-1FE1-FF22D5B81446}"/>
              </a:ext>
            </a:extLst>
          </p:cNvPr>
          <p:cNvSpPr/>
          <p:nvPr/>
        </p:nvSpPr>
        <p:spPr>
          <a:xfrm>
            <a:off x="3642777" y="4525478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>
                <a:solidFill>
                  <a:schemeClr val="bg1"/>
                </a:solidFill>
              </a:rPr>
              <a:t>LEDs</a:t>
            </a:r>
            <a:r>
              <a:rPr lang="fr-FR" sz="1000" dirty="0">
                <a:solidFill>
                  <a:schemeClr val="bg1"/>
                </a:solidFill>
              </a:rPr>
              <a:t> Puissance</a:t>
            </a:r>
          </a:p>
        </p:txBody>
      </p:sp>
      <p:sp>
        <p:nvSpPr>
          <p:cNvPr id="22" name="Flèche : pentagone 21">
            <a:extLst>
              <a:ext uri="{FF2B5EF4-FFF2-40B4-BE49-F238E27FC236}">
                <a16:creationId xmlns:a16="http://schemas.microsoft.com/office/drawing/2014/main" id="{BC4583DF-CE9D-24C3-1B47-B21D0C872986}"/>
              </a:ext>
            </a:extLst>
          </p:cNvPr>
          <p:cNvSpPr/>
          <p:nvPr/>
        </p:nvSpPr>
        <p:spPr>
          <a:xfrm>
            <a:off x="619968" y="1648581"/>
            <a:ext cx="3127375" cy="369333"/>
          </a:xfrm>
          <a:prstGeom prst="homePlate">
            <a:avLst/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Robot</a:t>
            </a:r>
          </a:p>
        </p:txBody>
      </p:sp>
      <p:sp>
        <p:nvSpPr>
          <p:cNvPr id="23" name="Flèche : chevron 22">
            <a:extLst>
              <a:ext uri="{FF2B5EF4-FFF2-40B4-BE49-F238E27FC236}">
                <a16:creationId xmlns:a16="http://schemas.microsoft.com/office/drawing/2014/main" id="{B0137461-7820-EA20-E0B1-5C1739DC8F29}"/>
              </a:ext>
            </a:extLst>
          </p:cNvPr>
          <p:cNvSpPr/>
          <p:nvPr/>
        </p:nvSpPr>
        <p:spPr>
          <a:xfrm>
            <a:off x="673975" y="2058055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Arduino / </a:t>
            </a:r>
            <a:r>
              <a:rPr lang="fr-FR" sz="1000" dirty="0" err="1">
                <a:solidFill>
                  <a:schemeClr val="bg1"/>
                </a:solidFill>
              </a:rPr>
              <a:t>Nucleo</a:t>
            </a: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4" name="Flèche : chevron 23">
            <a:extLst>
              <a:ext uri="{FF2B5EF4-FFF2-40B4-BE49-F238E27FC236}">
                <a16:creationId xmlns:a16="http://schemas.microsoft.com/office/drawing/2014/main" id="{14BF59B0-9BB1-9DAC-09A2-838836570BA6}"/>
              </a:ext>
            </a:extLst>
          </p:cNvPr>
          <p:cNvSpPr/>
          <p:nvPr/>
        </p:nvSpPr>
        <p:spPr>
          <a:xfrm>
            <a:off x="2158376" y="2058055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Robotique</a:t>
            </a:r>
          </a:p>
        </p:txBody>
      </p:sp>
      <p:sp>
        <p:nvSpPr>
          <p:cNvPr id="27" name="Flèche : chevron 26">
            <a:extLst>
              <a:ext uri="{FF2B5EF4-FFF2-40B4-BE49-F238E27FC236}">
                <a16:creationId xmlns:a16="http://schemas.microsoft.com/office/drawing/2014/main" id="{A11EAAF6-225A-9F9E-59DC-397F5C243556}"/>
              </a:ext>
            </a:extLst>
          </p:cNvPr>
          <p:cNvSpPr/>
          <p:nvPr/>
        </p:nvSpPr>
        <p:spPr>
          <a:xfrm>
            <a:off x="3642777" y="2057539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Communication</a:t>
            </a:r>
          </a:p>
        </p:txBody>
      </p:sp>
      <p:sp>
        <p:nvSpPr>
          <p:cNvPr id="28" name="Flèche : pentagone 27">
            <a:extLst>
              <a:ext uri="{FF2B5EF4-FFF2-40B4-BE49-F238E27FC236}">
                <a16:creationId xmlns:a16="http://schemas.microsoft.com/office/drawing/2014/main" id="{DA85C9F9-A4DA-DE6B-28A3-5CF5E32F2792}"/>
              </a:ext>
            </a:extLst>
          </p:cNvPr>
          <p:cNvSpPr/>
          <p:nvPr/>
        </p:nvSpPr>
        <p:spPr>
          <a:xfrm>
            <a:off x="6298131" y="1648581"/>
            <a:ext cx="3127375" cy="369333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Camera et Images</a:t>
            </a:r>
          </a:p>
        </p:txBody>
      </p:sp>
      <p:sp>
        <p:nvSpPr>
          <p:cNvPr id="30" name="Flèche : pentagone 29">
            <a:extLst>
              <a:ext uri="{FF2B5EF4-FFF2-40B4-BE49-F238E27FC236}">
                <a16:creationId xmlns:a16="http://schemas.microsoft.com/office/drawing/2014/main" id="{01505A83-E8D6-171B-74E1-65CAB8307675}"/>
              </a:ext>
            </a:extLst>
          </p:cNvPr>
          <p:cNvSpPr/>
          <p:nvPr/>
        </p:nvSpPr>
        <p:spPr>
          <a:xfrm>
            <a:off x="6471388" y="4116004"/>
            <a:ext cx="2614864" cy="369333"/>
          </a:xfrm>
          <a:prstGeom prst="homePlat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IHM sous Python</a:t>
            </a:r>
          </a:p>
        </p:txBody>
      </p:sp>
      <p:sp>
        <p:nvSpPr>
          <p:cNvPr id="31" name="Flèche : pentagone 30">
            <a:extLst>
              <a:ext uri="{FF2B5EF4-FFF2-40B4-BE49-F238E27FC236}">
                <a16:creationId xmlns:a16="http://schemas.microsoft.com/office/drawing/2014/main" id="{4DBBD400-CECF-CA21-07C3-A7D296997DC3}"/>
              </a:ext>
            </a:extLst>
          </p:cNvPr>
          <p:cNvSpPr/>
          <p:nvPr/>
        </p:nvSpPr>
        <p:spPr>
          <a:xfrm>
            <a:off x="9243056" y="4116003"/>
            <a:ext cx="2614865" cy="369333"/>
          </a:xfrm>
          <a:prstGeom prst="homePlat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Images et </a:t>
            </a:r>
            <a:r>
              <a:rPr lang="fr-FR" sz="1600" b="1" dirty="0" err="1"/>
              <a:t>OpenCV</a:t>
            </a:r>
            <a:endParaRPr lang="fr-FR" sz="1600" b="1" dirty="0"/>
          </a:p>
        </p:txBody>
      </p:sp>
      <p:sp>
        <p:nvSpPr>
          <p:cNvPr id="32" name="Flèche : chevron 31">
            <a:extLst>
              <a:ext uri="{FF2B5EF4-FFF2-40B4-BE49-F238E27FC236}">
                <a16:creationId xmlns:a16="http://schemas.microsoft.com/office/drawing/2014/main" id="{59FB0700-FFE8-65D2-EC4C-E8E8D106C974}"/>
              </a:ext>
            </a:extLst>
          </p:cNvPr>
          <p:cNvSpPr/>
          <p:nvPr/>
        </p:nvSpPr>
        <p:spPr>
          <a:xfrm>
            <a:off x="6379170" y="2058055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Vision Industrielle</a:t>
            </a:r>
          </a:p>
        </p:txBody>
      </p:sp>
      <p:sp>
        <p:nvSpPr>
          <p:cNvPr id="34" name="Flèche : chevron 33">
            <a:extLst>
              <a:ext uri="{FF2B5EF4-FFF2-40B4-BE49-F238E27FC236}">
                <a16:creationId xmlns:a16="http://schemas.microsoft.com/office/drawing/2014/main" id="{E933318A-731E-3D06-3708-1E7E54733F3F}"/>
              </a:ext>
            </a:extLst>
          </p:cNvPr>
          <p:cNvSpPr/>
          <p:nvPr/>
        </p:nvSpPr>
        <p:spPr>
          <a:xfrm>
            <a:off x="7863571" y="2058055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Traitement Images</a:t>
            </a:r>
          </a:p>
        </p:txBody>
      </p:sp>
      <p:sp>
        <p:nvSpPr>
          <p:cNvPr id="38" name="Flèche : chevron 37">
            <a:extLst>
              <a:ext uri="{FF2B5EF4-FFF2-40B4-BE49-F238E27FC236}">
                <a16:creationId xmlns:a16="http://schemas.microsoft.com/office/drawing/2014/main" id="{6682D527-FD0E-6399-B809-957E21DAC3FF}"/>
              </a:ext>
            </a:extLst>
          </p:cNvPr>
          <p:cNvSpPr/>
          <p:nvPr/>
        </p:nvSpPr>
        <p:spPr>
          <a:xfrm>
            <a:off x="9347972" y="2057539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82" name="Flèche : chevron 81">
            <a:extLst>
              <a:ext uri="{FF2B5EF4-FFF2-40B4-BE49-F238E27FC236}">
                <a16:creationId xmlns:a16="http://schemas.microsoft.com/office/drawing/2014/main" id="{332863D3-AC53-F83C-5C99-81DDF1E5D196}"/>
              </a:ext>
            </a:extLst>
          </p:cNvPr>
          <p:cNvSpPr/>
          <p:nvPr/>
        </p:nvSpPr>
        <p:spPr>
          <a:xfrm>
            <a:off x="6559520" y="4525478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PyQt6</a:t>
            </a:r>
          </a:p>
        </p:txBody>
      </p:sp>
      <p:sp>
        <p:nvSpPr>
          <p:cNvPr id="84" name="Flèche : chevron 83">
            <a:extLst>
              <a:ext uri="{FF2B5EF4-FFF2-40B4-BE49-F238E27FC236}">
                <a16:creationId xmlns:a16="http://schemas.microsoft.com/office/drawing/2014/main" id="{A33DDA33-7051-8E05-7C4E-062840335451}"/>
              </a:ext>
            </a:extLst>
          </p:cNvPr>
          <p:cNvSpPr/>
          <p:nvPr/>
        </p:nvSpPr>
        <p:spPr>
          <a:xfrm>
            <a:off x="9309473" y="4525478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>
                <a:solidFill>
                  <a:schemeClr val="bg1"/>
                </a:solidFill>
              </a:rPr>
              <a:t>OpenCV</a:t>
            </a:r>
            <a:endParaRPr lang="fr-FR" sz="1000" dirty="0">
              <a:solidFill>
                <a:schemeClr val="bg1"/>
              </a:solidFill>
            </a:endParaRPr>
          </a:p>
        </p:txBody>
      </p: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95EBD665-0AC3-11B4-87F3-9FD510195AB8}"/>
              </a:ext>
            </a:extLst>
          </p:cNvPr>
          <p:cNvCxnSpPr>
            <a:cxnSpLocks/>
          </p:cNvCxnSpPr>
          <p:nvPr/>
        </p:nvCxnSpPr>
        <p:spPr>
          <a:xfrm>
            <a:off x="391631" y="3963110"/>
            <a:ext cx="113702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 descr="Une image contenant Appareils électroniques, Ingénierie électronique, Composant de circuit, fils électriques&#10;&#10;Description générée automatiquement">
            <a:extLst>
              <a:ext uri="{FF2B5EF4-FFF2-40B4-BE49-F238E27FC236}">
                <a16:creationId xmlns:a16="http://schemas.microsoft.com/office/drawing/2014/main" id="{0E80AB5C-1D0C-813E-9362-6EE685D28C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83" y="5106826"/>
            <a:ext cx="2660612" cy="1081121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DCBC7F67-7A46-D775-E035-05B43389031B}"/>
              </a:ext>
            </a:extLst>
          </p:cNvPr>
          <p:cNvCxnSpPr/>
          <p:nvPr/>
        </p:nvCxnSpPr>
        <p:spPr>
          <a:xfrm>
            <a:off x="5932371" y="1591292"/>
            <a:ext cx="0" cy="4954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 : avec coins rognés en diagonale 9">
            <a:extLst>
              <a:ext uri="{FF2B5EF4-FFF2-40B4-BE49-F238E27FC236}">
                <a16:creationId xmlns:a16="http://schemas.microsoft.com/office/drawing/2014/main" id="{63354E32-062D-7DD3-1C1A-B731602BDAA7}"/>
              </a:ext>
            </a:extLst>
          </p:cNvPr>
          <p:cNvSpPr/>
          <p:nvPr/>
        </p:nvSpPr>
        <p:spPr>
          <a:xfrm rot="16200000">
            <a:off x="-599101" y="3846562"/>
            <a:ext cx="1861021" cy="233096"/>
          </a:xfrm>
          <a:prstGeom prst="snip2Diag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A choisir !!</a:t>
            </a:r>
          </a:p>
        </p:txBody>
      </p:sp>
      <p:sp>
        <p:nvSpPr>
          <p:cNvPr id="12" name="Rectangle : avec coins rognés en diagonale 11">
            <a:extLst>
              <a:ext uri="{FF2B5EF4-FFF2-40B4-BE49-F238E27FC236}">
                <a16:creationId xmlns:a16="http://schemas.microsoft.com/office/drawing/2014/main" id="{BFAA8ADD-9A62-FE1F-0BE2-1FBFA8C7B411}"/>
              </a:ext>
            </a:extLst>
          </p:cNvPr>
          <p:cNvSpPr/>
          <p:nvPr/>
        </p:nvSpPr>
        <p:spPr>
          <a:xfrm>
            <a:off x="8153140" y="6545642"/>
            <a:ext cx="1861021" cy="189354"/>
          </a:xfrm>
          <a:prstGeom prst="snip2Diag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A choisir !!</a:t>
            </a:r>
          </a:p>
        </p:txBody>
      </p:sp>
      <p:sp>
        <p:nvSpPr>
          <p:cNvPr id="14" name="Rectangle : avec coins rognés en diagonale 13">
            <a:extLst>
              <a:ext uri="{FF2B5EF4-FFF2-40B4-BE49-F238E27FC236}">
                <a16:creationId xmlns:a16="http://schemas.microsoft.com/office/drawing/2014/main" id="{2CF54848-BC00-81AA-D50B-ED7AECE88917}"/>
              </a:ext>
            </a:extLst>
          </p:cNvPr>
          <p:cNvSpPr/>
          <p:nvPr/>
        </p:nvSpPr>
        <p:spPr>
          <a:xfrm rot="16200000">
            <a:off x="4778191" y="3827848"/>
            <a:ext cx="1861021" cy="270524"/>
          </a:xfrm>
          <a:prstGeom prst="snip2Diag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/>
              <a:t>4 séances</a:t>
            </a:r>
          </a:p>
        </p:txBody>
      </p:sp>
      <p:sp>
        <p:nvSpPr>
          <p:cNvPr id="16" name="Rectangle : avec coins rognés en diagonale 15">
            <a:extLst>
              <a:ext uri="{FF2B5EF4-FFF2-40B4-BE49-F238E27FC236}">
                <a16:creationId xmlns:a16="http://schemas.microsoft.com/office/drawing/2014/main" id="{92A946E6-C668-5EE8-41CA-2CB0E64783DC}"/>
              </a:ext>
            </a:extLst>
          </p:cNvPr>
          <p:cNvSpPr/>
          <p:nvPr/>
        </p:nvSpPr>
        <p:spPr>
          <a:xfrm rot="16200000">
            <a:off x="5688414" y="3294691"/>
            <a:ext cx="931690" cy="270524"/>
          </a:xfrm>
          <a:prstGeom prst="snip2Diag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/>
              <a:t>2 séances</a:t>
            </a:r>
          </a:p>
        </p:txBody>
      </p:sp>
      <p:sp>
        <p:nvSpPr>
          <p:cNvPr id="25" name="Rectangle : avec coins rognés en diagonale 24">
            <a:extLst>
              <a:ext uri="{FF2B5EF4-FFF2-40B4-BE49-F238E27FC236}">
                <a16:creationId xmlns:a16="http://schemas.microsoft.com/office/drawing/2014/main" id="{B0BC10D5-1189-41D6-37B1-76FB3E70FC0C}"/>
              </a:ext>
            </a:extLst>
          </p:cNvPr>
          <p:cNvSpPr/>
          <p:nvPr/>
        </p:nvSpPr>
        <p:spPr>
          <a:xfrm rot="16200000">
            <a:off x="5702209" y="4337321"/>
            <a:ext cx="931690" cy="270524"/>
          </a:xfrm>
          <a:prstGeom prst="snip2Diag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/>
              <a:t>2 séances</a:t>
            </a:r>
          </a:p>
        </p:txBody>
      </p:sp>
    </p:spTree>
    <p:extLst>
      <p:ext uri="{BB962C8B-B14F-4D97-AF65-F5344CB8AC3E}">
        <p14:creationId xmlns:p14="http://schemas.microsoft.com/office/powerpoint/2010/main" val="2075308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DA93F-C2B7-D6A3-E2B7-707DC612C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6F151D02-8C24-9383-4349-D182FF0D8834}"/>
              </a:ext>
            </a:extLst>
          </p:cNvPr>
          <p:cNvSpPr/>
          <p:nvPr/>
        </p:nvSpPr>
        <p:spPr>
          <a:xfrm>
            <a:off x="1682223" y="1530223"/>
            <a:ext cx="3127375" cy="369333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Rayonnement de </a:t>
            </a:r>
            <a:r>
              <a:rPr lang="fr-FR" sz="1600" b="1" dirty="0" err="1"/>
              <a:t>LEDs</a:t>
            </a:r>
            <a:endParaRPr lang="fr-FR" sz="1600" b="1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AAF8CEE-C880-97FE-65D8-F83C99424B59}"/>
              </a:ext>
            </a:extLst>
          </p:cNvPr>
          <p:cNvSpPr txBox="1"/>
          <p:nvPr/>
        </p:nvSpPr>
        <p:spPr>
          <a:xfrm>
            <a:off x="1915474" y="1898062"/>
            <a:ext cx="98977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Mini-projet 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: Pilotage servomoteur avec Arduino (Nucléo) / Récupération donnée photodiode / </a:t>
            </a:r>
          </a:p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Pilotage LED de puissance / Acquisition de données sous Python et affichage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189089-1E41-0855-3BEC-C39FBBA7F27E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A4330AB-8AED-3AFA-2E45-5F301391F1EA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5A0480-090F-D55D-A674-CBC480AFA2E0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78B48B0F-C9D5-CA5B-52EC-115ABD4754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A554BBB1-3291-E8AC-A074-49A205D2E3F0}"/>
              </a:ext>
            </a:extLst>
          </p:cNvPr>
          <p:cNvSpPr/>
          <p:nvPr/>
        </p:nvSpPr>
        <p:spPr>
          <a:xfrm>
            <a:off x="1695068" y="3514834"/>
            <a:ext cx="3127375" cy="369333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Camera et Images</a:t>
            </a:r>
          </a:p>
        </p:txBody>
      </p:sp>
      <p:sp>
        <p:nvSpPr>
          <p:cNvPr id="14" name="Flèche : pentagone 13">
            <a:extLst>
              <a:ext uri="{FF2B5EF4-FFF2-40B4-BE49-F238E27FC236}">
                <a16:creationId xmlns:a16="http://schemas.microsoft.com/office/drawing/2014/main" id="{7A1C242D-F6FA-BED2-091F-84C8DA66117F}"/>
              </a:ext>
            </a:extLst>
          </p:cNvPr>
          <p:cNvSpPr/>
          <p:nvPr/>
        </p:nvSpPr>
        <p:spPr>
          <a:xfrm>
            <a:off x="1675000" y="2481788"/>
            <a:ext cx="3127375" cy="369333"/>
          </a:xfrm>
          <a:prstGeom prst="homePlate">
            <a:avLst/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Robot</a:t>
            </a:r>
          </a:p>
        </p:txBody>
      </p:sp>
      <p:sp>
        <p:nvSpPr>
          <p:cNvPr id="15" name="Flèche : pentagone 14">
            <a:extLst>
              <a:ext uri="{FF2B5EF4-FFF2-40B4-BE49-F238E27FC236}">
                <a16:creationId xmlns:a16="http://schemas.microsoft.com/office/drawing/2014/main" id="{7440C831-DBEB-413B-70FB-702735CCB7E0}"/>
              </a:ext>
            </a:extLst>
          </p:cNvPr>
          <p:cNvSpPr/>
          <p:nvPr/>
        </p:nvSpPr>
        <p:spPr>
          <a:xfrm>
            <a:off x="1669545" y="4540726"/>
            <a:ext cx="3127375" cy="369333"/>
          </a:xfrm>
          <a:prstGeom prst="homePlat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IHM sous Python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7294563-B6B4-A361-6F0D-764684C2B7D1}"/>
              </a:ext>
            </a:extLst>
          </p:cNvPr>
          <p:cNvSpPr txBox="1"/>
          <p:nvPr/>
        </p:nvSpPr>
        <p:spPr>
          <a:xfrm>
            <a:off x="1921097" y="3903946"/>
            <a:ext cx="98977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Séance 1 : Prise en main interface / Paramètres d’une caméra CMOS </a:t>
            </a:r>
            <a:r>
              <a:rPr lang="fr-FR" sz="14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/ Impact 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de l’éclairage </a:t>
            </a:r>
          </a:p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Séance 2 : Prise en main d’</a:t>
            </a:r>
            <a:r>
              <a:rPr lang="fr-FR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OpenCV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/ Histogramme d’une image / Moyennage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108D4DC-A749-9F88-C6E3-D5F0050B0C05}"/>
              </a:ext>
            </a:extLst>
          </p:cNvPr>
          <p:cNvSpPr txBox="1"/>
          <p:nvPr/>
        </p:nvSpPr>
        <p:spPr>
          <a:xfrm>
            <a:off x="1870241" y="2864173"/>
            <a:ext cx="98977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Mini-projet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: Pilotage moteur avec Arduino (Nucléo) / Suivi de ligne / Détection d’obstacle</a:t>
            </a:r>
          </a:p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Pilotage via une télécommande 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047A1EC-2CAA-00A5-D018-90CDCD46A18E}"/>
              </a:ext>
            </a:extLst>
          </p:cNvPr>
          <p:cNvSpPr txBox="1"/>
          <p:nvPr/>
        </p:nvSpPr>
        <p:spPr>
          <a:xfrm>
            <a:off x="1857562" y="4939949"/>
            <a:ext cx="102432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Mini-projet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: Développement d’une mini-interface sous PyQt6 (affichage d’un graphique, simulation…)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E77B14BE-0BF2-245F-42E4-B336E16DA0A7}"/>
              </a:ext>
            </a:extLst>
          </p:cNvPr>
          <p:cNvSpPr/>
          <p:nvPr/>
        </p:nvSpPr>
        <p:spPr>
          <a:xfrm>
            <a:off x="4809598" y="1525365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Arduino / </a:t>
            </a:r>
            <a:r>
              <a:rPr lang="fr-FR" sz="1200" dirty="0" err="1">
                <a:solidFill>
                  <a:schemeClr val="bg1"/>
                </a:solidFill>
              </a:rPr>
              <a:t>Nucleo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6" name="Flèche : chevron 5">
            <a:extLst>
              <a:ext uri="{FF2B5EF4-FFF2-40B4-BE49-F238E27FC236}">
                <a16:creationId xmlns:a16="http://schemas.microsoft.com/office/drawing/2014/main" id="{B5F981F8-569B-BEDB-5B47-3F1A0E6F64D6}"/>
              </a:ext>
            </a:extLst>
          </p:cNvPr>
          <p:cNvSpPr/>
          <p:nvPr/>
        </p:nvSpPr>
        <p:spPr>
          <a:xfrm>
            <a:off x="4822443" y="3514850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Vision Industrielle</a:t>
            </a:r>
          </a:p>
        </p:txBody>
      </p:sp>
      <p:sp>
        <p:nvSpPr>
          <p:cNvPr id="8" name="Flèche : chevron 7">
            <a:extLst>
              <a:ext uri="{FF2B5EF4-FFF2-40B4-BE49-F238E27FC236}">
                <a16:creationId xmlns:a16="http://schemas.microsoft.com/office/drawing/2014/main" id="{A94AA20D-C68B-6426-649B-FA6EF994A8EB}"/>
              </a:ext>
            </a:extLst>
          </p:cNvPr>
          <p:cNvSpPr/>
          <p:nvPr/>
        </p:nvSpPr>
        <p:spPr>
          <a:xfrm>
            <a:off x="6831941" y="3514833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Traitement Images</a:t>
            </a: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id="{EF922563-07F3-A02D-3F08-3A45574B7B80}"/>
              </a:ext>
            </a:extLst>
          </p:cNvPr>
          <p:cNvSpPr/>
          <p:nvPr/>
        </p:nvSpPr>
        <p:spPr>
          <a:xfrm>
            <a:off x="6819095" y="1521037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Protocole Série</a:t>
            </a:r>
          </a:p>
        </p:txBody>
      </p:sp>
      <p:sp>
        <p:nvSpPr>
          <p:cNvPr id="10" name="Flèche : chevron 9">
            <a:extLst>
              <a:ext uri="{FF2B5EF4-FFF2-40B4-BE49-F238E27FC236}">
                <a16:creationId xmlns:a16="http://schemas.microsoft.com/office/drawing/2014/main" id="{6222567B-4DC2-5AA8-670C-74D67C344316}"/>
              </a:ext>
            </a:extLst>
          </p:cNvPr>
          <p:cNvSpPr/>
          <p:nvPr/>
        </p:nvSpPr>
        <p:spPr>
          <a:xfrm>
            <a:off x="4802375" y="2494839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Arduino / </a:t>
            </a:r>
            <a:r>
              <a:rPr lang="fr-FR" sz="1200" dirty="0" err="1">
                <a:solidFill>
                  <a:schemeClr val="bg1"/>
                </a:solidFill>
              </a:rPr>
              <a:t>Nucleo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11" name="Flèche : chevron 10">
            <a:extLst>
              <a:ext uri="{FF2B5EF4-FFF2-40B4-BE49-F238E27FC236}">
                <a16:creationId xmlns:a16="http://schemas.microsoft.com/office/drawing/2014/main" id="{356E861B-D917-A5C4-BC21-185E6A8A3461}"/>
              </a:ext>
            </a:extLst>
          </p:cNvPr>
          <p:cNvSpPr/>
          <p:nvPr/>
        </p:nvSpPr>
        <p:spPr>
          <a:xfrm>
            <a:off x="6823593" y="2494839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Robotique</a:t>
            </a:r>
          </a:p>
        </p:txBody>
      </p:sp>
      <p:sp>
        <p:nvSpPr>
          <p:cNvPr id="19" name="Flèche : chevron 18">
            <a:extLst>
              <a:ext uri="{FF2B5EF4-FFF2-40B4-BE49-F238E27FC236}">
                <a16:creationId xmlns:a16="http://schemas.microsoft.com/office/drawing/2014/main" id="{C87B7351-F7A6-8F06-8CBC-2AFD0B75E802}"/>
              </a:ext>
            </a:extLst>
          </p:cNvPr>
          <p:cNvSpPr/>
          <p:nvPr/>
        </p:nvSpPr>
        <p:spPr>
          <a:xfrm>
            <a:off x="8828592" y="1518839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bg1"/>
                </a:solidFill>
              </a:rPr>
              <a:t>LEDs</a:t>
            </a:r>
            <a:r>
              <a:rPr lang="fr-FR" sz="1200" dirty="0">
                <a:solidFill>
                  <a:schemeClr val="bg1"/>
                </a:solidFill>
              </a:rPr>
              <a:t> Puissance</a:t>
            </a:r>
          </a:p>
        </p:txBody>
      </p:sp>
      <p:sp>
        <p:nvSpPr>
          <p:cNvPr id="20" name="Flèche : chevron 19">
            <a:extLst>
              <a:ext uri="{FF2B5EF4-FFF2-40B4-BE49-F238E27FC236}">
                <a16:creationId xmlns:a16="http://schemas.microsoft.com/office/drawing/2014/main" id="{1679416D-4539-ACE1-0A37-CBF737189025}"/>
              </a:ext>
            </a:extLst>
          </p:cNvPr>
          <p:cNvSpPr/>
          <p:nvPr/>
        </p:nvSpPr>
        <p:spPr>
          <a:xfrm>
            <a:off x="8874565" y="3514833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21" name="Flèche : chevron 20">
            <a:extLst>
              <a:ext uri="{FF2B5EF4-FFF2-40B4-BE49-F238E27FC236}">
                <a16:creationId xmlns:a16="http://schemas.microsoft.com/office/drawing/2014/main" id="{3ED78615-8C30-F13B-574A-48BD92AE3480}"/>
              </a:ext>
            </a:extLst>
          </p:cNvPr>
          <p:cNvSpPr/>
          <p:nvPr/>
        </p:nvSpPr>
        <p:spPr>
          <a:xfrm>
            <a:off x="4796919" y="4539285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22" name="Flèche : chevron 21">
            <a:extLst>
              <a:ext uri="{FF2B5EF4-FFF2-40B4-BE49-F238E27FC236}">
                <a16:creationId xmlns:a16="http://schemas.microsoft.com/office/drawing/2014/main" id="{3C1EB70D-A625-A980-F927-EE78497AD150}"/>
              </a:ext>
            </a:extLst>
          </p:cNvPr>
          <p:cNvSpPr/>
          <p:nvPr/>
        </p:nvSpPr>
        <p:spPr>
          <a:xfrm>
            <a:off x="6835047" y="4539285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PyQt6</a:t>
            </a:r>
          </a:p>
        </p:txBody>
      </p:sp>
      <p:sp>
        <p:nvSpPr>
          <p:cNvPr id="24" name="Flèche : pentagone 23">
            <a:extLst>
              <a:ext uri="{FF2B5EF4-FFF2-40B4-BE49-F238E27FC236}">
                <a16:creationId xmlns:a16="http://schemas.microsoft.com/office/drawing/2014/main" id="{F1ED138B-FDAB-41EE-E208-235A8E5B610D}"/>
              </a:ext>
            </a:extLst>
          </p:cNvPr>
          <p:cNvSpPr/>
          <p:nvPr/>
        </p:nvSpPr>
        <p:spPr>
          <a:xfrm>
            <a:off x="1669544" y="5548009"/>
            <a:ext cx="3127375" cy="369333"/>
          </a:xfrm>
          <a:prstGeom prst="homePlat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Images et </a:t>
            </a:r>
            <a:r>
              <a:rPr lang="fr-FR" sz="1600" b="1" dirty="0" err="1"/>
              <a:t>OpenCV</a:t>
            </a:r>
            <a:endParaRPr lang="fr-FR" sz="1600" b="1" dirty="0"/>
          </a:p>
        </p:txBody>
      </p:sp>
      <p:sp>
        <p:nvSpPr>
          <p:cNvPr id="26" name="Flèche : chevron 25">
            <a:extLst>
              <a:ext uri="{FF2B5EF4-FFF2-40B4-BE49-F238E27FC236}">
                <a16:creationId xmlns:a16="http://schemas.microsoft.com/office/drawing/2014/main" id="{C5C84A51-CC71-98B5-30A3-717A32B83141}"/>
              </a:ext>
            </a:extLst>
          </p:cNvPr>
          <p:cNvSpPr/>
          <p:nvPr/>
        </p:nvSpPr>
        <p:spPr>
          <a:xfrm>
            <a:off x="4796918" y="5546568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27" name="Flèche : chevron 26">
            <a:extLst>
              <a:ext uri="{FF2B5EF4-FFF2-40B4-BE49-F238E27FC236}">
                <a16:creationId xmlns:a16="http://schemas.microsoft.com/office/drawing/2014/main" id="{202A9968-0FAF-B4C5-C1D5-8C8AA950B427}"/>
              </a:ext>
            </a:extLst>
          </p:cNvPr>
          <p:cNvSpPr/>
          <p:nvPr/>
        </p:nvSpPr>
        <p:spPr>
          <a:xfrm>
            <a:off x="6835046" y="5546568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bg1"/>
                </a:solidFill>
              </a:rPr>
              <a:t>OpenCV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28" name="Rectangle : avec coins rognés en diagonale 27">
            <a:extLst>
              <a:ext uri="{FF2B5EF4-FFF2-40B4-BE49-F238E27FC236}">
                <a16:creationId xmlns:a16="http://schemas.microsoft.com/office/drawing/2014/main" id="{7CE2052C-80E5-6B78-4128-0E91ADACF937}"/>
              </a:ext>
            </a:extLst>
          </p:cNvPr>
          <p:cNvSpPr/>
          <p:nvPr/>
        </p:nvSpPr>
        <p:spPr>
          <a:xfrm rot="16200000">
            <a:off x="322142" y="2314087"/>
            <a:ext cx="1861021" cy="270524"/>
          </a:xfrm>
          <a:prstGeom prst="snip2Diag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/>
              <a:t>4 séances</a:t>
            </a:r>
          </a:p>
        </p:txBody>
      </p:sp>
      <p:sp>
        <p:nvSpPr>
          <p:cNvPr id="31" name="Rectangle : avec coins rognés en diagonale 30">
            <a:extLst>
              <a:ext uri="{FF2B5EF4-FFF2-40B4-BE49-F238E27FC236}">
                <a16:creationId xmlns:a16="http://schemas.microsoft.com/office/drawing/2014/main" id="{6C32F16D-A2AD-38A9-C470-414C5E4874AA}"/>
              </a:ext>
            </a:extLst>
          </p:cNvPr>
          <p:cNvSpPr/>
          <p:nvPr/>
        </p:nvSpPr>
        <p:spPr>
          <a:xfrm rot="16200000">
            <a:off x="-65017" y="2264532"/>
            <a:ext cx="1861021" cy="369332"/>
          </a:xfrm>
          <a:prstGeom prst="snip2Diag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A choisir !!</a:t>
            </a:r>
          </a:p>
        </p:txBody>
      </p:sp>
      <p:sp>
        <p:nvSpPr>
          <p:cNvPr id="32" name="Rectangle : avec coins rognés en diagonale 31">
            <a:extLst>
              <a:ext uri="{FF2B5EF4-FFF2-40B4-BE49-F238E27FC236}">
                <a16:creationId xmlns:a16="http://schemas.microsoft.com/office/drawing/2014/main" id="{9E2AB051-B89E-9C4A-928D-AE304BADE765}"/>
              </a:ext>
            </a:extLst>
          </p:cNvPr>
          <p:cNvSpPr/>
          <p:nvPr/>
        </p:nvSpPr>
        <p:spPr>
          <a:xfrm rot="16200000">
            <a:off x="799652" y="3826059"/>
            <a:ext cx="931690" cy="270524"/>
          </a:xfrm>
          <a:prstGeom prst="snip2Diag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/>
              <a:t>2 séances</a:t>
            </a:r>
          </a:p>
        </p:txBody>
      </p:sp>
      <p:sp>
        <p:nvSpPr>
          <p:cNvPr id="33" name="Rectangle : avec coins rognés en diagonale 32">
            <a:extLst>
              <a:ext uri="{FF2B5EF4-FFF2-40B4-BE49-F238E27FC236}">
                <a16:creationId xmlns:a16="http://schemas.microsoft.com/office/drawing/2014/main" id="{4FA3A129-F660-99CE-CB5E-A947EA4A1FF9}"/>
              </a:ext>
            </a:extLst>
          </p:cNvPr>
          <p:cNvSpPr/>
          <p:nvPr/>
        </p:nvSpPr>
        <p:spPr>
          <a:xfrm rot="16200000">
            <a:off x="-111565" y="5324827"/>
            <a:ext cx="1940415" cy="369332"/>
          </a:xfrm>
          <a:prstGeom prst="snip2Diag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A choisir !!</a:t>
            </a:r>
          </a:p>
        </p:txBody>
      </p:sp>
      <p:sp>
        <p:nvSpPr>
          <p:cNvPr id="35" name="Rectangle : avec coins rognés en diagonale 34">
            <a:extLst>
              <a:ext uri="{FF2B5EF4-FFF2-40B4-BE49-F238E27FC236}">
                <a16:creationId xmlns:a16="http://schemas.microsoft.com/office/drawing/2014/main" id="{47DC2710-F0A3-36EE-DFE3-D0D7424C6D77}"/>
              </a:ext>
            </a:extLst>
          </p:cNvPr>
          <p:cNvSpPr/>
          <p:nvPr/>
        </p:nvSpPr>
        <p:spPr>
          <a:xfrm rot="16200000">
            <a:off x="813447" y="4868689"/>
            <a:ext cx="931690" cy="270524"/>
          </a:xfrm>
          <a:prstGeom prst="snip2Diag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/>
              <a:t>2 séances</a:t>
            </a:r>
          </a:p>
        </p:txBody>
      </p:sp>
      <p:sp>
        <p:nvSpPr>
          <p:cNvPr id="36" name="Rectangle : avec coins rognés en diagonale 35">
            <a:extLst>
              <a:ext uri="{FF2B5EF4-FFF2-40B4-BE49-F238E27FC236}">
                <a16:creationId xmlns:a16="http://schemas.microsoft.com/office/drawing/2014/main" id="{8B76B480-E957-BD9E-0136-457FBDB076C5}"/>
              </a:ext>
            </a:extLst>
          </p:cNvPr>
          <p:cNvSpPr/>
          <p:nvPr/>
        </p:nvSpPr>
        <p:spPr>
          <a:xfrm rot="16200000">
            <a:off x="813447" y="5878592"/>
            <a:ext cx="931690" cy="270524"/>
          </a:xfrm>
          <a:prstGeom prst="snip2Diag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/>
              <a:t>2 séances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7A18A03E-2634-8A51-2C4C-AE300D32BD06}"/>
              </a:ext>
            </a:extLst>
          </p:cNvPr>
          <p:cNvSpPr txBox="1"/>
          <p:nvPr/>
        </p:nvSpPr>
        <p:spPr>
          <a:xfrm>
            <a:off x="1915474" y="5953134"/>
            <a:ext cx="98977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Séance 1 : Pré-traitement d’images (moyennage, seuillage, </a:t>
            </a:r>
            <a:r>
              <a:rPr lang="fr-FR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erosion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…) – traitements bas niveau</a:t>
            </a:r>
          </a:p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Séance 2 : Détection de formes, couleurs… / Filtrage par TF2D / Bruits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475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E2D66-A9F7-C765-90C8-394F1FE32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13A4CA5-3B65-A7F4-9056-39EFC304A236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4D0E522-46F3-7D44-3726-679B272889E6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49D113-BE7D-A784-216A-C1D0E43BC8FA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8061AC22-195C-A90D-6A95-D306090722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29" name="Rectangle : avec coins rognés en diagonale 28">
            <a:extLst>
              <a:ext uri="{FF2B5EF4-FFF2-40B4-BE49-F238E27FC236}">
                <a16:creationId xmlns:a16="http://schemas.microsoft.com/office/drawing/2014/main" id="{909051BD-7A15-1363-D76D-746B43C02F4B}"/>
              </a:ext>
            </a:extLst>
          </p:cNvPr>
          <p:cNvSpPr/>
          <p:nvPr/>
        </p:nvSpPr>
        <p:spPr>
          <a:xfrm>
            <a:off x="6096000" y="1569503"/>
            <a:ext cx="2561364" cy="369332"/>
          </a:xfrm>
          <a:prstGeom prst="snip2Diag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4 x 2 séances de TP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2A447D0-E393-E675-4303-52239C7654C2}"/>
              </a:ext>
            </a:extLst>
          </p:cNvPr>
          <p:cNvSpPr txBox="1"/>
          <p:nvPr/>
        </p:nvSpPr>
        <p:spPr>
          <a:xfrm>
            <a:off x="6096000" y="1979322"/>
            <a:ext cx="28455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4 bancs pour chaque bloc</a:t>
            </a:r>
            <a:endParaRPr lang="fr-FR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Rectangle : avec coins rognés en diagonale 25">
            <a:extLst>
              <a:ext uri="{FF2B5EF4-FFF2-40B4-BE49-F238E27FC236}">
                <a16:creationId xmlns:a16="http://schemas.microsoft.com/office/drawing/2014/main" id="{703CC476-F0DF-D125-65DE-976865AC85A3}"/>
              </a:ext>
            </a:extLst>
          </p:cNvPr>
          <p:cNvSpPr/>
          <p:nvPr/>
        </p:nvSpPr>
        <p:spPr>
          <a:xfrm>
            <a:off x="681196" y="1648581"/>
            <a:ext cx="1157229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(R)</a:t>
            </a:r>
            <a:r>
              <a:rPr lang="fr-FR" sz="1400" b="1" dirty="0" err="1"/>
              <a:t>obot</a:t>
            </a:r>
            <a:endParaRPr lang="fr-FR" sz="1400" b="1" dirty="0"/>
          </a:p>
        </p:txBody>
      </p:sp>
      <p:sp>
        <p:nvSpPr>
          <p:cNvPr id="33" name="Rectangle : avec coins rognés en diagonale 32">
            <a:extLst>
              <a:ext uri="{FF2B5EF4-FFF2-40B4-BE49-F238E27FC236}">
                <a16:creationId xmlns:a16="http://schemas.microsoft.com/office/drawing/2014/main" id="{FD2F8B5B-2BA8-D0DA-E340-48E3E3AB41A3}"/>
              </a:ext>
            </a:extLst>
          </p:cNvPr>
          <p:cNvSpPr/>
          <p:nvPr/>
        </p:nvSpPr>
        <p:spPr>
          <a:xfrm>
            <a:off x="4721352" y="3260310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35" name="Rectangle : avec coins rognés en diagonale 34">
            <a:extLst>
              <a:ext uri="{FF2B5EF4-FFF2-40B4-BE49-F238E27FC236}">
                <a16:creationId xmlns:a16="http://schemas.microsoft.com/office/drawing/2014/main" id="{D2BC6F54-3F19-8C5C-904B-20C51DED2FDD}"/>
              </a:ext>
            </a:extLst>
          </p:cNvPr>
          <p:cNvSpPr/>
          <p:nvPr/>
        </p:nvSpPr>
        <p:spPr>
          <a:xfrm>
            <a:off x="4721351" y="3683273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36" name="Rectangle : avec coins rognés en diagonale 35">
            <a:extLst>
              <a:ext uri="{FF2B5EF4-FFF2-40B4-BE49-F238E27FC236}">
                <a16:creationId xmlns:a16="http://schemas.microsoft.com/office/drawing/2014/main" id="{B0992D0C-6E10-DFDE-7C9C-5921895DE461}"/>
              </a:ext>
            </a:extLst>
          </p:cNvPr>
          <p:cNvSpPr/>
          <p:nvPr/>
        </p:nvSpPr>
        <p:spPr>
          <a:xfrm>
            <a:off x="4721351" y="4106236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37" name="Rectangle : avec coins rognés en diagonale 36">
            <a:extLst>
              <a:ext uri="{FF2B5EF4-FFF2-40B4-BE49-F238E27FC236}">
                <a16:creationId xmlns:a16="http://schemas.microsoft.com/office/drawing/2014/main" id="{9606F0C7-F0B2-55F0-8DF3-D6A7D290D948}"/>
              </a:ext>
            </a:extLst>
          </p:cNvPr>
          <p:cNvSpPr/>
          <p:nvPr/>
        </p:nvSpPr>
        <p:spPr>
          <a:xfrm>
            <a:off x="4721351" y="4529199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80879573-4245-F4AA-C498-66B6A89214E2}"/>
              </a:ext>
            </a:extLst>
          </p:cNvPr>
          <p:cNvSpPr txBox="1"/>
          <p:nvPr/>
        </p:nvSpPr>
        <p:spPr>
          <a:xfrm>
            <a:off x="4562275" y="2863885"/>
            <a:ext cx="10299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B1à4</a:t>
            </a:r>
            <a:endParaRPr lang="fr-FR" b="1" dirty="0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2E07BB02-A0AA-BFB7-EEAF-4315CD7F51AF}"/>
              </a:ext>
            </a:extLst>
          </p:cNvPr>
          <p:cNvSpPr txBox="1"/>
          <p:nvPr/>
        </p:nvSpPr>
        <p:spPr>
          <a:xfrm>
            <a:off x="5592178" y="2862073"/>
            <a:ext cx="10299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B5à8</a:t>
            </a:r>
            <a:endParaRPr lang="fr-FR" b="1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AC7D6B2F-14D6-06FE-F009-0E3C0EED0D76}"/>
              </a:ext>
            </a:extLst>
          </p:cNvPr>
          <p:cNvSpPr txBox="1"/>
          <p:nvPr/>
        </p:nvSpPr>
        <p:spPr>
          <a:xfrm>
            <a:off x="6622081" y="2860261"/>
            <a:ext cx="10299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B9à12</a:t>
            </a:r>
            <a:endParaRPr lang="fr-FR" b="1" dirty="0"/>
          </a:p>
        </p:txBody>
      </p:sp>
      <p:sp>
        <p:nvSpPr>
          <p:cNvPr id="42" name="Rectangle : avec coins rognés en diagonale 41">
            <a:extLst>
              <a:ext uri="{FF2B5EF4-FFF2-40B4-BE49-F238E27FC236}">
                <a16:creationId xmlns:a16="http://schemas.microsoft.com/office/drawing/2014/main" id="{4D18530F-210E-7CED-64A0-462A5ACC60A0}"/>
              </a:ext>
            </a:extLst>
          </p:cNvPr>
          <p:cNvSpPr/>
          <p:nvPr/>
        </p:nvSpPr>
        <p:spPr>
          <a:xfrm>
            <a:off x="5740026" y="3267431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43" name="Rectangle : avec coins rognés en diagonale 42">
            <a:extLst>
              <a:ext uri="{FF2B5EF4-FFF2-40B4-BE49-F238E27FC236}">
                <a16:creationId xmlns:a16="http://schemas.microsoft.com/office/drawing/2014/main" id="{CF2ADE1C-2987-8860-0B85-C181B3159380}"/>
              </a:ext>
            </a:extLst>
          </p:cNvPr>
          <p:cNvSpPr/>
          <p:nvPr/>
        </p:nvSpPr>
        <p:spPr>
          <a:xfrm>
            <a:off x="5740025" y="3690394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44" name="Rectangle : avec coins rognés en diagonale 43">
            <a:extLst>
              <a:ext uri="{FF2B5EF4-FFF2-40B4-BE49-F238E27FC236}">
                <a16:creationId xmlns:a16="http://schemas.microsoft.com/office/drawing/2014/main" id="{3B2D8614-D822-ED26-C5F6-498DDB92BA2D}"/>
              </a:ext>
            </a:extLst>
          </p:cNvPr>
          <p:cNvSpPr/>
          <p:nvPr/>
        </p:nvSpPr>
        <p:spPr>
          <a:xfrm>
            <a:off x="5740025" y="4113357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45" name="Rectangle : avec coins rognés en diagonale 44">
            <a:extLst>
              <a:ext uri="{FF2B5EF4-FFF2-40B4-BE49-F238E27FC236}">
                <a16:creationId xmlns:a16="http://schemas.microsoft.com/office/drawing/2014/main" id="{3C57E857-0BF1-2B41-CB89-A516C584A0B6}"/>
              </a:ext>
            </a:extLst>
          </p:cNvPr>
          <p:cNvSpPr/>
          <p:nvPr/>
        </p:nvSpPr>
        <p:spPr>
          <a:xfrm>
            <a:off x="5740025" y="4536320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46" name="Rectangle : avec coins rognés en diagonale 45">
            <a:extLst>
              <a:ext uri="{FF2B5EF4-FFF2-40B4-BE49-F238E27FC236}">
                <a16:creationId xmlns:a16="http://schemas.microsoft.com/office/drawing/2014/main" id="{73CF049F-7D68-050A-DBE9-4C1F1AD65054}"/>
              </a:ext>
            </a:extLst>
          </p:cNvPr>
          <p:cNvSpPr/>
          <p:nvPr/>
        </p:nvSpPr>
        <p:spPr>
          <a:xfrm>
            <a:off x="673975" y="2104803"/>
            <a:ext cx="1157229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(D)</a:t>
            </a:r>
            <a:r>
              <a:rPr lang="fr-FR" sz="1400" b="1" dirty="0" err="1"/>
              <a:t>iag</a:t>
            </a:r>
            <a:r>
              <a:rPr lang="fr-FR" sz="1400" b="1" dirty="0"/>
              <a:t> Ray</a:t>
            </a:r>
          </a:p>
        </p:txBody>
      </p:sp>
      <p:sp>
        <p:nvSpPr>
          <p:cNvPr id="47" name="Rectangle : avec coins rognés en diagonale 46">
            <a:extLst>
              <a:ext uri="{FF2B5EF4-FFF2-40B4-BE49-F238E27FC236}">
                <a16:creationId xmlns:a16="http://schemas.microsoft.com/office/drawing/2014/main" id="{2A76C25A-4B14-AB0A-4711-1951925E4A1E}"/>
              </a:ext>
            </a:extLst>
          </p:cNvPr>
          <p:cNvSpPr/>
          <p:nvPr/>
        </p:nvSpPr>
        <p:spPr>
          <a:xfrm>
            <a:off x="6758699" y="3283728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</a:t>
            </a:r>
          </a:p>
        </p:txBody>
      </p:sp>
      <p:sp>
        <p:nvSpPr>
          <p:cNvPr id="48" name="Rectangle : avec coins rognés en diagonale 47">
            <a:extLst>
              <a:ext uri="{FF2B5EF4-FFF2-40B4-BE49-F238E27FC236}">
                <a16:creationId xmlns:a16="http://schemas.microsoft.com/office/drawing/2014/main" id="{8297A576-AC11-F995-B7EC-59252BC8F88A}"/>
              </a:ext>
            </a:extLst>
          </p:cNvPr>
          <p:cNvSpPr/>
          <p:nvPr/>
        </p:nvSpPr>
        <p:spPr>
          <a:xfrm>
            <a:off x="6758698" y="3706691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</a:t>
            </a:r>
          </a:p>
        </p:txBody>
      </p:sp>
      <p:sp>
        <p:nvSpPr>
          <p:cNvPr id="49" name="Rectangle : avec coins rognés en diagonale 48">
            <a:extLst>
              <a:ext uri="{FF2B5EF4-FFF2-40B4-BE49-F238E27FC236}">
                <a16:creationId xmlns:a16="http://schemas.microsoft.com/office/drawing/2014/main" id="{4754F0A4-F183-4A54-003E-E12F3DBBC19A}"/>
              </a:ext>
            </a:extLst>
          </p:cNvPr>
          <p:cNvSpPr/>
          <p:nvPr/>
        </p:nvSpPr>
        <p:spPr>
          <a:xfrm>
            <a:off x="6758698" y="4129654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</a:t>
            </a:r>
          </a:p>
        </p:txBody>
      </p:sp>
      <p:sp>
        <p:nvSpPr>
          <p:cNvPr id="50" name="Rectangle : avec coins rognés en diagonale 49">
            <a:extLst>
              <a:ext uri="{FF2B5EF4-FFF2-40B4-BE49-F238E27FC236}">
                <a16:creationId xmlns:a16="http://schemas.microsoft.com/office/drawing/2014/main" id="{FD561D11-6BF5-0CD2-ADAD-D891E6D53C81}"/>
              </a:ext>
            </a:extLst>
          </p:cNvPr>
          <p:cNvSpPr/>
          <p:nvPr/>
        </p:nvSpPr>
        <p:spPr>
          <a:xfrm>
            <a:off x="6758698" y="4552617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</a:t>
            </a:r>
          </a:p>
        </p:txBody>
      </p:sp>
      <p:sp>
        <p:nvSpPr>
          <p:cNvPr id="51" name="Rectangle : avec coins rognés en diagonale 50">
            <a:extLst>
              <a:ext uri="{FF2B5EF4-FFF2-40B4-BE49-F238E27FC236}">
                <a16:creationId xmlns:a16="http://schemas.microsoft.com/office/drawing/2014/main" id="{D1ED1E3E-414E-BFBE-3367-761303163BA4}"/>
              </a:ext>
            </a:extLst>
          </p:cNvPr>
          <p:cNvSpPr/>
          <p:nvPr/>
        </p:nvSpPr>
        <p:spPr>
          <a:xfrm>
            <a:off x="7777373" y="3290849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</a:t>
            </a:r>
          </a:p>
        </p:txBody>
      </p:sp>
      <p:sp>
        <p:nvSpPr>
          <p:cNvPr id="52" name="Rectangle : avec coins rognés en diagonale 51">
            <a:extLst>
              <a:ext uri="{FF2B5EF4-FFF2-40B4-BE49-F238E27FC236}">
                <a16:creationId xmlns:a16="http://schemas.microsoft.com/office/drawing/2014/main" id="{03CD98E8-4770-1AA5-A203-AA5FD4F993BD}"/>
              </a:ext>
            </a:extLst>
          </p:cNvPr>
          <p:cNvSpPr/>
          <p:nvPr/>
        </p:nvSpPr>
        <p:spPr>
          <a:xfrm>
            <a:off x="7777372" y="3713812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</a:t>
            </a:r>
          </a:p>
        </p:txBody>
      </p:sp>
      <p:sp>
        <p:nvSpPr>
          <p:cNvPr id="53" name="Rectangle : avec coins rognés en diagonale 52">
            <a:extLst>
              <a:ext uri="{FF2B5EF4-FFF2-40B4-BE49-F238E27FC236}">
                <a16:creationId xmlns:a16="http://schemas.microsoft.com/office/drawing/2014/main" id="{B05D22FC-FFC2-5557-E92F-81C25830E89E}"/>
              </a:ext>
            </a:extLst>
          </p:cNvPr>
          <p:cNvSpPr/>
          <p:nvPr/>
        </p:nvSpPr>
        <p:spPr>
          <a:xfrm>
            <a:off x="7777372" y="4136775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</a:t>
            </a:r>
          </a:p>
        </p:txBody>
      </p:sp>
      <p:sp>
        <p:nvSpPr>
          <p:cNvPr id="54" name="Rectangle : avec coins rognés en diagonale 53">
            <a:extLst>
              <a:ext uri="{FF2B5EF4-FFF2-40B4-BE49-F238E27FC236}">
                <a16:creationId xmlns:a16="http://schemas.microsoft.com/office/drawing/2014/main" id="{4FF76A48-2A12-8C96-A799-75A7730418FC}"/>
              </a:ext>
            </a:extLst>
          </p:cNvPr>
          <p:cNvSpPr/>
          <p:nvPr/>
        </p:nvSpPr>
        <p:spPr>
          <a:xfrm>
            <a:off x="7777372" y="4559738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</a:t>
            </a:r>
          </a:p>
        </p:txBody>
      </p:sp>
      <p:sp>
        <p:nvSpPr>
          <p:cNvPr id="55" name="Rectangle : avec coins rognés en diagonale 54">
            <a:extLst>
              <a:ext uri="{FF2B5EF4-FFF2-40B4-BE49-F238E27FC236}">
                <a16:creationId xmlns:a16="http://schemas.microsoft.com/office/drawing/2014/main" id="{E0BF1A42-842A-7AC2-019A-F71057EDBB67}"/>
              </a:ext>
            </a:extLst>
          </p:cNvPr>
          <p:cNvSpPr/>
          <p:nvPr/>
        </p:nvSpPr>
        <p:spPr>
          <a:xfrm>
            <a:off x="6758698" y="4982701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56" name="Rectangle : avec coins rognés en diagonale 55">
            <a:extLst>
              <a:ext uri="{FF2B5EF4-FFF2-40B4-BE49-F238E27FC236}">
                <a16:creationId xmlns:a16="http://schemas.microsoft.com/office/drawing/2014/main" id="{761F92C2-20FD-94B3-22B3-4EA1556B03D4}"/>
              </a:ext>
            </a:extLst>
          </p:cNvPr>
          <p:cNvSpPr/>
          <p:nvPr/>
        </p:nvSpPr>
        <p:spPr>
          <a:xfrm>
            <a:off x="6758697" y="5405664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57" name="Rectangle : avec coins rognés en diagonale 56">
            <a:extLst>
              <a:ext uri="{FF2B5EF4-FFF2-40B4-BE49-F238E27FC236}">
                <a16:creationId xmlns:a16="http://schemas.microsoft.com/office/drawing/2014/main" id="{7E119ED1-2EB3-6E4B-23CA-5C19DCCAABD8}"/>
              </a:ext>
            </a:extLst>
          </p:cNvPr>
          <p:cNvSpPr/>
          <p:nvPr/>
        </p:nvSpPr>
        <p:spPr>
          <a:xfrm>
            <a:off x="6758697" y="5828627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58" name="Rectangle : avec coins rognés en diagonale 57">
            <a:extLst>
              <a:ext uri="{FF2B5EF4-FFF2-40B4-BE49-F238E27FC236}">
                <a16:creationId xmlns:a16="http://schemas.microsoft.com/office/drawing/2014/main" id="{9BA7E51B-FFD2-B18C-A86A-0D6FC59C31A2}"/>
              </a:ext>
            </a:extLst>
          </p:cNvPr>
          <p:cNvSpPr/>
          <p:nvPr/>
        </p:nvSpPr>
        <p:spPr>
          <a:xfrm>
            <a:off x="6758697" y="6251590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</a:t>
            </a:r>
          </a:p>
        </p:txBody>
      </p:sp>
      <p:sp>
        <p:nvSpPr>
          <p:cNvPr id="59" name="Rectangle : avec coins rognés en diagonale 58">
            <a:extLst>
              <a:ext uri="{FF2B5EF4-FFF2-40B4-BE49-F238E27FC236}">
                <a16:creationId xmlns:a16="http://schemas.microsoft.com/office/drawing/2014/main" id="{718DD1DB-9E8C-8A7A-DF3A-2C6359FFA669}"/>
              </a:ext>
            </a:extLst>
          </p:cNvPr>
          <p:cNvSpPr/>
          <p:nvPr/>
        </p:nvSpPr>
        <p:spPr>
          <a:xfrm>
            <a:off x="7777372" y="4989822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60" name="Rectangle : avec coins rognés en diagonale 59">
            <a:extLst>
              <a:ext uri="{FF2B5EF4-FFF2-40B4-BE49-F238E27FC236}">
                <a16:creationId xmlns:a16="http://schemas.microsoft.com/office/drawing/2014/main" id="{5E08EFF4-B003-4F59-3AF8-01ECEB39BC76}"/>
              </a:ext>
            </a:extLst>
          </p:cNvPr>
          <p:cNvSpPr/>
          <p:nvPr/>
        </p:nvSpPr>
        <p:spPr>
          <a:xfrm>
            <a:off x="7777371" y="5412785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61" name="Rectangle : avec coins rognés en diagonale 60">
            <a:extLst>
              <a:ext uri="{FF2B5EF4-FFF2-40B4-BE49-F238E27FC236}">
                <a16:creationId xmlns:a16="http://schemas.microsoft.com/office/drawing/2014/main" id="{505477F7-0562-6DF9-7AC1-C9652699A81E}"/>
              </a:ext>
            </a:extLst>
          </p:cNvPr>
          <p:cNvSpPr/>
          <p:nvPr/>
        </p:nvSpPr>
        <p:spPr>
          <a:xfrm>
            <a:off x="7777371" y="5835748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62" name="Rectangle : avec coins rognés en diagonale 61">
            <a:extLst>
              <a:ext uri="{FF2B5EF4-FFF2-40B4-BE49-F238E27FC236}">
                <a16:creationId xmlns:a16="http://schemas.microsoft.com/office/drawing/2014/main" id="{10AB823A-8354-88B1-9EA8-DC1CB2DD261D}"/>
              </a:ext>
            </a:extLst>
          </p:cNvPr>
          <p:cNvSpPr/>
          <p:nvPr/>
        </p:nvSpPr>
        <p:spPr>
          <a:xfrm>
            <a:off x="7777371" y="6258711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9282909D-7A0C-EA17-A73D-9006F691E6F0}"/>
              </a:ext>
            </a:extLst>
          </p:cNvPr>
          <p:cNvSpPr txBox="1"/>
          <p:nvPr/>
        </p:nvSpPr>
        <p:spPr>
          <a:xfrm>
            <a:off x="7618295" y="2867886"/>
            <a:ext cx="10299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dirty="0"/>
              <a:t>B13à16</a:t>
            </a:r>
            <a:endParaRPr lang="fr-FR" b="1" dirty="0"/>
          </a:p>
        </p:txBody>
      </p:sp>
      <p:sp>
        <p:nvSpPr>
          <p:cNvPr id="64" name="Rectangle : avec coins rognés en diagonale 63">
            <a:extLst>
              <a:ext uri="{FF2B5EF4-FFF2-40B4-BE49-F238E27FC236}">
                <a16:creationId xmlns:a16="http://schemas.microsoft.com/office/drawing/2014/main" id="{BA856C87-95A8-A187-84B5-DE799901F2F3}"/>
              </a:ext>
            </a:extLst>
          </p:cNvPr>
          <p:cNvSpPr/>
          <p:nvPr/>
        </p:nvSpPr>
        <p:spPr>
          <a:xfrm>
            <a:off x="4721352" y="4982701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</a:t>
            </a:r>
          </a:p>
        </p:txBody>
      </p:sp>
      <p:sp>
        <p:nvSpPr>
          <p:cNvPr id="65" name="Rectangle : avec coins rognés en diagonale 64">
            <a:extLst>
              <a:ext uri="{FF2B5EF4-FFF2-40B4-BE49-F238E27FC236}">
                <a16:creationId xmlns:a16="http://schemas.microsoft.com/office/drawing/2014/main" id="{9B6C5943-FFDA-48DC-E62A-67E73EA82590}"/>
              </a:ext>
            </a:extLst>
          </p:cNvPr>
          <p:cNvSpPr/>
          <p:nvPr/>
        </p:nvSpPr>
        <p:spPr>
          <a:xfrm>
            <a:off x="4721351" y="5405664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</a:t>
            </a:r>
          </a:p>
        </p:txBody>
      </p:sp>
      <p:sp>
        <p:nvSpPr>
          <p:cNvPr id="66" name="Rectangle : avec coins rognés en diagonale 65">
            <a:extLst>
              <a:ext uri="{FF2B5EF4-FFF2-40B4-BE49-F238E27FC236}">
                <a16:creationId xmlns:a16="http://schemas.microsoft.com/office/drawing/2014/main" id="{C8E92F97-831D-14C4-94FC-4C91F84EBAC0}"/>
              </a:ext>
            </a:extLst>
          </p:cNvPr>
          <p:cNvSpPr/>
          <p:nvPr/>
        </p:nvSpPr>
        <p:spPr>
          <a:xfrm>
            <a:off x="4721351" y="5828627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</a:t>
            </a:r>
          </a:p>
        </p:txBody>
      </p:sp>
      <p:sp>
        <p:nvSpPr>
          <p:cNvPr id="67" name="Rectangle : avec coins rognés en diagonale 66">
            <a:extLst>
              <a:ext uri="{FF2B5EF4-FFF2-40B4-BE49-F238E27FC236}">
                <a16:creationId xmlns:a16="http://schemas.microsoft.com/office/drawing/2014/main" id="{FA7B5F9D-DB22-095C-5DC4-45DAB9726B05}"/>
              </a:ext>
            </a:extLst>
          </p:cNvPr>
          <p:cNvSpPr/>
          <p:nvPr/>
        </p:nvSpPr>
        <p:spPr>
          <a:xfrm>
            <a:off x="4721351" y="6251590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</a:t>
            </a:r>
          </a:p>
        </p:txBody>
      </p:sp>
      <p:sp>
        <p:nvSpPr>
          <p:cNvPr id="68" name="Rectangle : avec coins rognés en diagonale 67">
            <a:extLst>
              <a:ext uri="{FF2B5EF4-FFF2-40B4-BE49-F238E27FC236}">
                <a16:creationId xmlns:a16="http://schemas.microsoft.com/office/drawing/2014/main" id="{5E30471E-7F1D-8A5E-7617-8EFC4FECFA36}"/>
              </a:ext>
            </a:extLst>
          </p:cNvPr>
          <p:cNvSpPr/>
          <p:nvPr/>
        </p:nvSpPr>
        <p:spPr>
          <a:xfrm>
            <a:off x="5740026" y="4989822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</a:t>
            </a:r>
          </a:p>
        </p:txBody>
      </p:sp>
      <p:sp>
        <p:nvSpPr>
          <p:cNvPr id="69" name="Rectangle : avec coins rognés en diagonale 68">
            <a:extLst>
              <a:ext uri="{FF2B5EF4-FFF2-40B4-BE49-F238E27FC236}">
                <a16:creationId xmlns:a16="http://schemas.microsoft.com/office/drawing/2014/main" id="{BD9D4BDD-4EBA-1E4A-1CF2-0010E2AFB3C0}"/>
              </a:ext>
            </a:extLst>
          </p:cNvPr>
          <p:cNvSpPr/>
          <p:nvPr/>
        </p:nvSpPr>
        <p:spPr>
          <a:xfrm>
            <a:off x="5740025" y="5412785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I</a:t>
            </a:r>
          </a:p>
        </p:txBody>
      </p:sp>
      <p:sp>
        <p:nvSpPr>
          <p:cNvPr id="70" name="Rectangle : avec coins rognés en diagonale 69">
            <a:extLst>
              <a:ext uri="{FF2B5EF4-FFF2-40B4-BE49-F238E27FC236}">
                <a16:creationId xmlns:a16="http://schemas.microsoft.com/office/drawing/2014/main" id="{4DA3040D-196F-A9BB-7B4F-C5283EECFC97}"/>
              </a:ext>
            </a:extLst>
          </p:cNvPr>
          <p:cNvSpPr/>
          <p:nvPr/>
        </p:nvSpPr>
        <p:spPr>
          <a:xfrm>
            <a:off x="5740025" y="5835748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</a:t>
            </a:r>
          </a:p>
        </p:txBody>
      </p:sp>
      <p:sp>
        <p:nvSpPr>
          <p:cNvPr id="71" name="Rectangle : avec coins rognés en diagonale 70">
            <a:extLst>
              <a:ext uri="{FF2B5EF4-FFF2-40B4-BE49-F238E27FC236}">
                <a16:creationId xmlns:a16="http://schemas.microsoft.com/office/drawing/2014/main" id="{28E0F338-FF80-C838-9AC5-94A83C15F56E}"/>
              </a:ext>
            </a:extLst>
          </p:cNvPr>
          <p:cNvSpPr/>
          <p:nvPr/>
        </p:nvSpPr>
        <p:spPr>
          <a:xfrm>
            <a:off x="5740025" y="6258711"/>
            <a:ext cx="711753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C</a:t>
            </a:r>
          </a:p>
        </p:txBody>
      </p:sp>
      <p:sp>
        <p:nvSpPr>
          <p:cNvPr id="72" name="Rectangle : avec coins rognés en diagonale 71">
            <a:extLst>
              <a:ext uri="{FF2B5EF4-FFF2-40B4-BE49-F238E27FC236}">
                <a16:creationId xmlns:a16="http://schemas.microsoft.com/office/drawing/2014/main" id="{0BF9BFD2-DF0C-9A72-BD43-81BFC0E4B243}"/>
              </a:ext>
            </a:extLst>
          </p:cNvPr>
          <p:cNvSpPr/>
          <p:nvPr/>
        </p:nvSpPr>
        <p:spPr>
          <a:xfrm>
            <a:off x="673975" y="3017247"/>
            <a:ext cx="1157229" cy="467778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(I)hm (I)mage </a:t>
            </a:r>
          </a:p>
        </p:txBody>
      </p:sp>
      <p:sp>
        <p:nvSpPr>
          <p:cNvPr id="73" name="Rectangle : avec coins rognés en diagonale 72">
            <a:extLst>
              <a:ext uri="{FF2B5EF4-FFF2-40B4-BE49-F238E27FC236}">
                <a16:creationId xmlns:a16="http://schemas.microsoft.com/office/drawing/2014/main" id="{401284DD-D1DD-F203-DAF0-00A0D2841905}"/>
              </a:ext>
            </a:extLst>
          </p:cNvPr>
          <p:cNvSpPr/>
          <p:nvPr/>
        </p:nvSpPr>
        <p:spPr>
          <a:xfrm>
            <a:off x="681196" y="2561025"/>
            <a:ext cx="1157229" cy="338554"/>
          </a:xfrm>
          <a:prstGeom prst="snip2DiagRect">
            <a:avLst>
              <a:gd name="adj1" fmla="val 0"/>
              <a:gd name="adj2" fmla="val 1022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(C)</a:t>
            </a:r>
            <a:r>
              <a:rPr lang="fr-FR" sz="1400" b="1" dirty="0" err="1"/>
              <a:t>améra</a:t>
            </a:r>
            <a:endParaRPr lang="fr-FR" sz="1400" b="1" dirty="0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2A0E4D2C-CDC0-B1C4-A9D3-57BBFD8C165D}"/>
              </a:ext>
            </a:extLst>
          </p:cNvPr>
          <p:cNvSpPr txBox="1"/>
          <p:nvPr/>
        </p:nvSpPr>
        <p:spPr>
          <a:xfrm>
            <a:off x="3567306" y="3305903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1</a:t>
            </a:r>
            <a:endParaRPr lang="fr-FR" sz="1200" dirty="0"/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7D56536A-EFDF-11F9-4165-A1FBC1BE1BE9}"/>
              </a:ext>
            </a:extLst>
          </p:cNvPr>
          <p:cNvSpPr txBox="1"/>
          <p:nvPr/>
        </p:nvSpPr>
        <p:spPr>
          <a:xfrm>
            <a:off x="3567307" y="3721745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2</a:t>
            </a:r>
            <a:endParaRPr lang="fr-FR" sz="1200" dirty="0"/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28089E95-04FB-9FBB-75CE-14D414725B65}"/>
              </a:ext>
            </a:extLst>
          </p:cNvPr>
          <p:cNvSpPr txBox="1"/>
          <p:nvPr/>
        </p:nvSpPr>
        <p:spPr>
          <a:xfrm>
            <a:off x="3567306" y="4151829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3</a:t>
            </a:r>
            <a:endParaRPr lang="fr-FR" sz="1200" dirty="0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737D44C2-32CD-5A74-2154-301A86F93FCD}"/>
              </a:ext>
            </a:extLst>
          </p:cNvPr>
          <p:cNvSpPr txBox="1"/>
          <p:nvPr/>
        </p:nvSpPr>
        <p:spPr>
          <a:xfrm>
            <a:off x="3567306" y="4579284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4</a:t>
            </a:r>
            <a:endParaRPr lang="fr-FR" sz="1200" dirty="0"/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07278C0C-D96D-BB27-0703-663B0EE020EB}"/>
              </a:ext>
            </a:extLst>
          </p:cNvPr>
          <p:cNvSpPr txBox="1"/>
          <p:nvPr/>
        </p:nvSpPr>
        <p:spPr>
          <a:xfrm>
            <a:off x="3571144" y="5021173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5</a:t>
            </a:r>
            <a:endParaRPr lang="fr-FR" sz="1200" dirty="0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C1D59671-C3AE-7A20-618E-366352153F20}"/>
              </a:ext>
            </a:extLst>
          </p:cNvPr>
          <p:cNvSpPr txBox="1"/>
          <p:nvPr/>
        </p:nvSpPr>
        <p:spPr>
          <a:xfrm>
            <a:off x="3567306" y="5444136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6</a:t>
            </a:r>
            <a:endParaRPr lang="fr-FR" sz="1200" dirty="0"/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B916FD07-B743-5D42-D886-DAB703286A3D}"/>
              </a:ext>
            </a:extLst>
          </p:cNvPr>
          <p:cNvSpPr txBox="1"/>
          <p:nvPr/>
        </p:nvSpPr>
        <p:spPr>
          <a:xfrm>
            <a:off x="3599649" y="5862788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7</a:t>
            </a:r>
            <a:endParaRPr lang="fr-FR" sz="1200" dirty="0"/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91B411A3-8220-C5E5-51D8-76E411D140D4}"/>
              </a:ext>
            </a:extLst>
          </p:cNvPr>
          <p:cNvSpPr txBox="1"/>
          <p:nvPr/>
        </p:nvSpPr>
        <p:spPr>
          <a:xfrm>
            <a:off x="3615334" y="6285751"/>
            <a:ext cx="1029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Séance 8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285134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8565D75D-C1EA-5C9B-E75F-D7405775C712}"/>
              </a:ext>
            </a:extLst>
          </p:cNvPr>
          <p:cNvSpPr/>
          <p:nvPr/>
        </p:nvSpPr>
        <p:spPr>
          <a:xfrm>
            <a:off x="681196" y="1773741"/>
            <a:ext cx="3127375" cy="369333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Rayonnement de </a:t>
            </a:r>
            <a:r>
              <a:rPr lang="fr-FR" sz="1600" b="1" dirty="0" err="1"/>
              <a:t>LEDs</a:t>
            </a:r>
            <a:endParaRPr lang="fr-FR" sz="1600" b="1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EBCEC42-3578-DB83-86BD-827D85754D1B}"/>
              </a:ext>
            </a:extLst>
          </p:cNvPr>
          <p:cNvSpPr txBox="1"/>
          <p:nvPr/>
        </p:nvSpPr>
        <p:spPr>
          <a:xfrm>
            <a:off x="914447" y="2141580"/>
            <a:ext cx="98977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Mini-projet 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: Pilotage servomoteur avec Arduino (Nucléo) / Récupération donnée photodiode / </a:t>
            </a:r>
          </a:p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Pilotage LED de puissance / Acquisition de données sous Python et affichage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A729D4D2-D920-5047-F233-BA0F36CA3D05}"/>
              </a:ext>
            </a:extLst>
          </p:cNvPr>
          <p:cNvSpPr/>
          <p:nvPr/>
        </p:nvSpPr>
        <p:spPr>
          <a:xfrm>
            <a:off x="3808571" y="1768883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Arduino / </a:t>
            </a:r>
            <a:r>
              <a:rPr lang="fr-FR" sz="1200" dirty="0" err="1">
                <a:solidFill>
                  <a:schemeClr val="bg1"/>
                </a:solidFill>
              </a:rPr>
              <a:t>Nucleo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id="{749C2CF1-4A0F-55F8-E6CB-ABBD235882BB}"/>
              </a:ext>
            </a:extLst>
          </p:cNvPr>
          <p:cNvSpPr/>
          <p:nvPr/>
        </p:nvSpPr>
        <p:spPr>
          <a:xfrm>
            <a:off x="5818068" y="1764555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Protocole Série</a:t>
            </a:r>
          </a:p>
        </p:txBody>
      </p:sp>
      <p:sp>
        <p:nvSpPr>
          <p:cNvPr id="19" name="Flèche : chevron 18">
            <a:extLst>
              <a:ext uri="{FF2B5EF4-FFF2-40B4-BE49-F238E27FC236}">
                <a16:creationId xmlns:a16="http://schemas.microsoft.com/office/drawing/2014/main" id="{3C713875-87AC-BEA8-51C8-35255FC8184C}"/>
              </a:ext>
            </a:extLst>
          </p:cNvPr>
          <p:cNvSpPr/>
          <p:nvPr/>
        </p:nvSpPr>
        <p:spPr>
          <a:xfrm>
            <a:off x="7827565" y="1762357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bg1"/>
                </a:solidFill>
              </a:rPr>
              <a:t>LEDs</a:t>
            </a:r>
            <a:r>
              <a:rPr lang="fr-FR" sz="1200" dirty="0">
                <a:solidFill>
                  <a:schemeClr val="bg1"/>
                </a:solidFill>
              </a:rPr>
              <a:t> Puissance</a:t>
            </a:r>
          </a:p>
        </p:txBody>
      </p:sp>
      <p:pic>
        <p:nvPicPr>
          <p:cNvPr id="6" name="Image 5" descr="Une image contenant ligne, diagramme, Tracé, texte&#10;&#10;Description générée automatiquement">
            <a:extLst>
              <a:ext uri="{FF2B5EF4-FFF2-40B4-BE49-F238E27FC236}">
                <a16:creationId xmlns:a16="http://schemas.microsoft.com/office/drawing/2014/main" id="{A081DD57-2330-080D-4FA0-3DEDC6604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029" y="4514249"/>
            <a:ext cx="3406410" cy="1970970"/>
          </a:xfrm>
          <a:prstGeom prst="rect">
            <a:avLst/>
          </a:prstGeom>
        </p:spPr>
      </p:pic>
      <p:pic>
        <p:nvPicPr>
          <p:cNvPr id="10" name="Image 9" descr="Une image contenant Appareils électroniques, Ingénierie électronique, Composant de circuit, Composant électronique&#10;&#10;Description générée automatiquement">
            <a:extLst>
              <a:ext uri="{FF2B5EF4-FFF2-40B4-BE49-F238E27FC236}">
                <a16:creationId xmlns:a16="http://schemas.microsoft.com/office/drawing/2014/main" id="{10AA4C0D-5633-FB9A-07F1-95BE828270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75" y="2932807"/>
            <a:ext cx="6074928" cy="3709712"/>
          </a:xfrm>
          <a:prstGeom prst="rect">
            <a:avLst/>
          </a:prstGeom>
        </p:spPr>
      </p:pic>
      <p:pic>
        <p:nvPicPr>
          <p:cNvPr id="12" name="Image 11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855FBF1C-3BA6-56CA-94A9-A76EF7CA23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402" y="2499530"/>
            <a:ext cx="2514370" cy="168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371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8565D75D-C1EA-5C9B-E75F-D7405775C712}"/>
              </a:ext>
            </a:extLst>
          </p:cNvPr>
          <p:cNvSpPr/>
          <p:nvPr/>
        </p:nvSpPr>
        <p:spPr>
          <a:xfrm>
            <a:off x="681196" y="1773741"/>
            <a:ext cx="3127375" cy="369333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Robot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EBCEC42-3578-DB83-86BD-827D85754D1B}"/>
              </a:ext>
            </a:extLst>
          </p:cNvPr>
          <p:cNvSpPr txBox="1"/>
          <p:nvPr/>
        </p:nvSpPr>
        <p:spPr>
          <a:xfrm>
            <a:off x="914447" y="2141580"/>
            <a:ext cx="9897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Mini-projet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: Pilotage moteur avec Arduino (Nucléo) / Suivi de ligne / Détection d’obstacle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A729D4D2-D920-5047-F233-BA0F36CA3D05}"/>
              </a:ext>
            </a:extLst>
          </p:cNvPr>
          <p:cNvSpPr/>
          <p:nvPr/>
        </p:nvSpPr>
        <p:spPr>
          <a:xfrm>
            <a:off x="3808571" y="1768883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Arduino / </a:t>
            </a:r>
            <a:r>
              <a:rPr lang="fr-FR" sz="1200" dirty="0" err="1">
                <a:solidFill>
                  <a:schemeClr val="bg1"/>
                </a:solidFill>
              </a:rPr>
              <a:t>Nucleo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id="{749C2CF1-4A0F-55F8-E6CB-ABBD235882BB}"/>
              </a:ext>
            </a:extLst>
          </p:cNvPr>
          <p:cNvSpPr/>
          <p:nvPr/>
        </p:nvSpPr>
        <p:spPr>
          <a:xfrm>
            <a:off x="5818068" y="1764555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Robotique</a:t>
            </a:r>
          </a:p>
        </p:txBody>
      </p:sp>
      <p:pic>
        <p:nvPicPr>
          <p:cNvPr id="6" name="Image 5" descr="Une image contenant roue, Pièce auto, pneu, Véhicule de jouet&#10;&#10;Description générée automatiquement">
            <a:extLst>
              <a:ext uri="{FF2B5EF4-FFF2-40B4-BE49-F238E27FC236}">
                <a16:creationId xmlns:a16="http://schemas.microsoft.com/office/drawing/2014/main" id="{61B174C7-F092-C0A0-09A2-6A621DE7A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03" y="3151256"/>
            <a:ext cx="3413763" cy="2710529"/>
          </a:xfrm>
          <a:prstGeom prst="rect">
            <a:avLst/>
          </a:prstGeom>
        </p:spPr>
      </p:pic>
      <p:pic>
        <p:nvPicPr>
          <p:cNvPr id="8" name="Image 7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44FCEFFF-5E2D-427D-8B52-B8F1B38E8B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402" y="2499530"/>
            <a:ext cx="2514370" cy="1680127"/>
          </a:xfrm>
          <a:prstGeom prst="rect">
            <a:avLst/>
          </a:prstGeom>
        </p:spPr>
      </p:pic>
      <p:pic>
        <p:nvPicPr>
          <p:cNvPr id="11" name="Image 10" descr="Une image contenant diagramme, Dessin technique, Plan, schématique&#10;&#10;Description générée automatiquement">
            <a:extLst>
              <a:ext uri="{FF2B5EF4-FFF2-40B4-BE49-F238E27FC236}">
                <a16:creationId xmlns:a16="http://schemas.microsoft.com/office/drawing/2014/main" id="{6E1DE9BF-0FC3-C90E-2B16-6326F707D4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324" y="4254640"/>
            <a:ext cx="3164312" cy="210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99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8565D75D-C1EA-5C9B-E75F-D7405775C712}"/>
              </a:ext>
            </a:extLst>
          </p:cNvPr>
          <p:cNvSpPr/>
          <p:nvPr/>
        </p:nvSpPr>
        <p:spPr>
          <a:xfrm>
            <a:off x="681196" y="1773741"/>
            <a:ext cx="3127375" cy="369333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Camera et Images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EBCEC42-3578-DB83-86BD-827D85754D1B}"/>
              </a:ext>
            </a:extLst>
          </p:cNvPr>
          <p:cNvSpPr txBox="1"/>
          <p:nvPr/>
        </p:nvSpPr>
        <p:spPr>
          <a:xfrm>
            <a:off x="914447" y="2141580"/>
            <a:ext cx="98977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TP 1 : Prise en main interface / Paramètres d’une caméra CMOS / Impact de l’éclairage</a:t>
            </a:r>
          </a:p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TP 2 : </a:t>
            </a:r>
            <a:r>
              <a:rPr lang="fr-FR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OpenCV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/ Histogramme d’une image / Détection de formes, couleurs… / Filtrage par TF2D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A729D4D2-D920-5047-F233-BA0F36CA3D05}"/>
              </a:ext>
            </a:extLst>
          </p:cNvPr>
          <p:cNvSpPr/>
          <p:nvPr/>
        </p:nvSpPr>
        <p:spPr>
          <a:xfrm>
            <a:off x="3808571" y="1768883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Vision Industrielle</a:t>
            </a: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id="{749C2CF1-4A0F-55F8-E6CB-ABBD235882BB}"/>
              </a:ext>
            </a:extLst>
          </p:cNvPr>
          <p:cNvSpPr/>
          <p:nvPr/>
        </p:nvSpPr>
        <p:spPr>
          <a:xfrm>
            <a:off x="5818068" y="1764555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Traitement Images</a:t>
            </a:r>
          </a:p>
        </p:txBody>
      </p:sp>
      <p:sp>
        <p:nvSpPr>
          <p:cNvPr id="19" name="Flèche : chevron 18">
            <a:extLst>
              <a:ext uri="{FF2B5EF4-FFF2-40B4-BE49-F238E27FC236}">
                <a16:creationId xmlns:a16="http://schemas.microsoft.com/office/drawing/2014/main" id="{3C713875-87AC-BEA8-51C8-35255FC8184C}"/>
              </a:ext>
            </a:extLst>
          </p:cNvPr>
          <p:cNvSpPr/>
          <p:nvPr/>
        </p:nvSpPr>
        <p:spPr>
          <a:xfrm>
            <a:off x="7827565" y="1762357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Python</a:t>
            </a:r>
          </a:p>
        </p:txBody>
      </p:sp>
      <p:pic>
        <p:nvPicPr>
          <p:cNvPr id="6" name="Image 5" descr="Une image contenant texte, roue, capture d’écran, Pièce auto&#10;&#10;Description générée automatiquement">
            <a:extLst>
              <a:ext uri="{FF2B5EF4-FFF2-40B4-BE49-F238E27FC236}">
                <a16:creationId xmlns:a16="http://schemas.microsoft.com/office/drawing/2014/main" id="{A39F35E5-67D3-EB5E-6F99-FC291B9ADF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67" y="3036130"/>
            <a:ext cx="4538176" cy="3247416"/>
          </a:xfrm>
          <a:prstGeom prst="rect">
            <a:avLst/>
          </a:prstGeom>
        </p:spPr>
      </p:pic>
      <p:pic>
        <p:nvPicPr>
          <p:cNvPr id="8" name="Image 7" descr="Une image contenant intérieur, Appareils électroniques, ordinateur, texte&#10;&#10;Description générée automatiquement">
            <a:extLst>
              <a:ext uri="{FF2B5EF4-FFF2-40B4-BE49-F238E27FC236}">
                <a16:creationId xmlns:a16="http://schemas.microsoft.com/office/drawing/2014/main" id="{DE39C459-491A-D7F7-003A-15CD936BBF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176" y="4805554"/>
            <a:ext cx="2817647" cy="187843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A2344E0-5D2D-9FA3-CE8D-191634EDB0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3315" y="4564982"/>
            <a:ext cx="2067546" cy="177833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EBE680-8066-8410-4D98-B8E50BBD6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787" y="3215912"/>
            <a:ext cx="748742" cy="98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BE5373A-968F-8887-0093-CEC70F5A00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7095" y="4984134"/>
            <a:ext cx="1361011" cy="170987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9B5FDC27-4A12-DAE6-B7FA-421D0B15F6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1068" y="3032639"/>
            <a:ext cx="1437038" cy="177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27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8565D75D-C1EA-5C9B-E75F-D7405775C712}"/>
              </a:ext>
            </a:extLst>
          </p:cNvPr>
          <p:cNvSpPr/>
          <p:nvPr/>
        </p:nvSpPr>
        <p:spPr>
          <a:xfrm>
            <a:off x="681196" y="1773741"/>
            <a:ext cx="3127375" cy="369333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IHM sous Python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EBCEC42-3578-DB83-86BD-827D85754D1B}"/>
              </a:ext>
            </a:extLst>
          </p:cNvPr>
          <p:cNvSpPr txBox="1"/>
          <p:nvPr/>
        </p:nvSpPr>
        <p:spPr>
          <a:xfrm>
            <a:off x="914447" y="2141580"/>
            <a:ext cx="9897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Mini-projet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: Développement d’une mini-interface sous PyQt6 (affichage d’un graphique, simulation…)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EEE2CD-304C-7206-E015-F52A5695E8DF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F71108-8121-4CC2-3ED6-50ABC11E79C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ACAFF-7D28-E79D-9EB4-4FEEF5BB9613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FF7F1D-2708-E366-DB38-F68C1FBD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A729D4D2-D920-5047-F233-BA0F36CA3D05}"/>
              </a:ext>
            </a:extLst>
          </p:cNvPr>
          <p:cNvSpPr/>
          <p:nvPr/>
        </p:nvSpPr>
        <p:spPr>
          <a:xfrm>
            <a:off x="3808571" y="1768883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id="{749C2CF1-4A0F-55F8-E6CB-ABBD235882BB}"/>
              </a:ext>
            </a:extLst>
          </p:cNvPr>
          <p:cNvSpPr/>
          <p:nvPr/>
        </p:nvSpPr>
        <p:spPr>
          <a:xfrm>
            <a:off x="5818068" y="1764555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PyQt6</a:t>
            </a:r>
          </a:p>
        </p:txBody>
      </p:sp>
      <p:pic>
        <p:nvPicPr>
          <p:cNvPr id="6" name="Image 5" descr="Une image contenant logiciel, Logiciel multimédia, Système d’exploitation, Icône d’ordinateur&#10;&#10;Description générée automatiquement">
            <a:extLst>
              <a:ext uri="{FF2B5EF4-FFF2-40B4-BE49-F238E27FC236}">
                <a16:creationId xmlns:a16="http://schemas.microsoft.com/office/drawing/2014/main" id="{B24B855F-5C7C-2D6B-EE01-A7C7323B5A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141" y="2540361"/>
            <a:ext cx="2834100" cy="15641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AEA74E2-E9FC-C122-7216-7BB3E666D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3871" y="4838691"/>
            <a:ext cx="3305775" cy="173842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86F69AB-DBC2-31A5-4177-521076FE06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7229" y="4302950"/>
            <a:ext cx="6803349" cy="237475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DD42939-5910-496A-4AC1-F0CC50F193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4657" y="2587733"/>
            <a:ext cx="3664204" cy="202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26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E2AD2-D6A6-B4EA-8C09-21D017251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3CAFF6AB-A72F-A00C-7C3C-82F5B29BEA4E}"/>
              </a:ext>
            </a:extLst>
          </p:cNvPr>
          <p:cNvSpPr txBox="1"/>
          <p:nvPr/>
        </p:nvSpPr>
        <p:spPr>
          <a:xfrm>
            <a:off x="914446" y="2143514"/>
            <a:ext cx="98977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Séance 1 : Pré-traitement d’images (moyennage, seuillage, </a:t>
            </a:r>
            <a:r>
              <a:rPr lang="fr-FR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erosion</a:t>
            </a:r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…)</a:t>
            </a:r>
          </a:p>
          <a:p>
            <a:r>
              <a:rPr lang="fr-F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Séance 2 : Détection de formes, couleurs…</a:t>
            </a:r>
            <a:endParaRPr lang="fr-F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CB3E1F48-63EE-654D-4712-F91C0E26CD68}"/>
              </a:ext>
            </a:extLst>
          </p:cNvPr>
          <p:cNvSpPr/>
          <p:nvPr/>
        </p:nvSpPr>
        <p:spPr>
          <a:xfrm>
            <a:off x="681196" y="1773741"/>
            <a:ext cx="3127375" cy="369333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Images et </a:t>
            </a:r>
            <a:r>
              <a:rPr lang="fr-FR" sz="1600" b="1" dirty="0" err="1"/>
              <a:t>OpenCV</a:t>
            </a:r>
            <a:endParaRPr lang="fr-FR" sz="16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4300AF-C3C0-E1BB-F929-F2802E77DB3C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2F87C52-A983-5D76-C2CB-2E96AE9851FA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A2D30-125A-78FA-28B4-592444B1260C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BB5A4521-2BE7-EA51-F83D-B61AEB1DF8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C6A8E1A6-9483-038B-2D73-B18C31357579}"/>
              </a:ext>
            </a:extLst>
          </p:cNvPr>
          <p:cNvSpPr/>
          <p:nvPr/>
        </p:nvSpPr>
        <p:spPr>
          <a:xfrm>
            <a:off x="3808571" y="1768883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id="{8E5E54A3-6497-E95A-D659-CD09B642E907}"/>
              </a:ext>
            </a:extLst>
          </p:cNvPr>
          <p:cNvSpPr/>
          <p:nvPr/>
        </p:nvSpPr>
        <p:spPr>
          <a:xfrm>
            <a:off x="5818068" y="1764555"/>
            <a:ext cx="2013995" cy="36933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bg1"/>
                </a:solidFill>
              </a:rPr>
              <a:t>OpenCV</a:t>
            </a:r>
            <a:endParaRPr lang="fr-FR" sz="1200" dirty="0">
              <a:solidFill>
                <a:schemeClr val="bg1"/>
              </a:solidFill>
            </a:endParaRPr>
          </a:p>
        </p:txBody>
      </p:sp>
      <p:pic>
        <p:nvPicPr>
          <p:cNvPr id="10" name="Image 9" descr="Une image contenant Caractère coloré, violet, Dessin d’enfant&#10;&#10;Description générée automatiquement">
            <a:extLst>
              <a:ext uri="{FF2B5EF4-FFF2-40B4-BE49-F238E27FC236}">
                <a16:creationId xmlns:a16="http://schemas.microsoft.com/office/drawing/2014/main" id="{BFA6AE57-3984-19C7-FD2D-F786106BE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81" y="4191268"/>
            <a:ext cx="6348787" cy="2448712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A98CC72-6E16-B038-CD55-5EAF8CCB8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158" y="2356250"/>
            <a:ext cx="748742" cy="98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183ED5F-B05A-F7DE-9063-9DCD560FB7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738" y="2835493"/>
            <a:ext cx="2872290" cy="186393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FA08759-02C0-2DEB-729B-72CA4F784E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46" y="4919440"/>
            <a:ext cx="1858755" cy="172054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2D4D1E9-213E-A1A9-A2D9-3395B857E1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2429" y="2723232"/>
            <a:ext cx="2762636" cy="34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5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D46E0C-3EC4-766F-9F83-A44C9B480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C6471C-CD94-4DFB-9622-56187F1B6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AEFC7E-6EF7-ABAC-771D-25C4429459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5E832E4-FE02-735A-C18B-7BB1A714E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9D17237-CD2D-094D-F75E-2055FCACAF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 fontScale="90000"/>
          </a:bodyPr>
          <a:lstStyle/>
          <a:p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800" dirty="0">
                <a:latin typeface="Bahnschrift SemiBold" panose="020B0502040204020203" pitchFamily="34" charset="0"/>
              </a:rPr>
              <a:t>UE Interfaçage Numérique</a:t>
            </a:r>
            <a:br>
              <a:rPr lang="fr-FR" sz="4800" dirty="0">
                <a:latin typeface="Bahnschrift SemiBold" panose="020B0502040204020203" pitchFamily="34" charset="0"/>
              </a:rPr>
            </a:br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800" dirty="0">
                <a:latin typeface="Bahnschrift SemiBold" panose="020B0502040204020203" pitchFamily="34" charset="0"/>
              </a:rPr>
              <a:t>Modalités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5D0920D-6203-59B4-21D7-FD2B6127CD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 err="1">
                <a:latin typeface="Bahnschrift Light" panose="020B0502040204020203" pitchFamily="34" charset="0"/>
              </a:rPr>
              <a:t>IntNum</a:t>
            </a:r>
            <a:r>
              <a:rPr lang="fr-FR" sz="2000" dirty="0">
                <a:latin typeface="Bahnschrift Light" panose="020B0502040204020203" pitchFamily="34" charset="0"/>
              </a:rPr>
              <a:t> / Semestre 6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ED8E49F5-401B-C2A5-E146-088427D5D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9188B080-7841-D15E-477A-C8830657C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05265E48-0084-45FD-2884-8DDE8D4B6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19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270EB-F069-438A-3E52-AA2C60456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5CD3858-AAB8-CE7C-3681-7DF5B8E41D58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6D10000-947F-BFDB-F2A1-921F8F639C61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B2A082-61E9-4E48-F80B-738EB47BFE97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FA198EC5-A6DA-D22D-1137-9014448F48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08AC76CC-36FB-83FB-5E15-43452CA30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3535" y="5428648"/>
            <a:ext cx="2626711" cy="1121575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8990665B-F83D-7572-E3C1-7FBAF2F95486}"/>
              </a:ext>
            </a:extLst>
          </p:cNvPr>
          <p:cNvSpPr txBox="1"/>
          <p:nvPr/>
        </p:nvSpPr>
        <p:spPr>
          <a:xfrm>
            <a:off x="7902341" y="6545642"/>
            <a:ext cx="41590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/>
            <a:r>
              <a:rPr lang="fr-FR" sz="6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Dong, Jing-Tao &amp; lu, </a:t>
            </a:r>
            <a:r>
              <a:rPr lang="fr-FR" sz="6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rs</a:t>
            </a:r>
            <a:r>
              <a:rPr lang="fr-FR" sz="6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&amp; Shi, Yan-</a:t>
            </a:r>
            <a:r>
              <a:rPr lang="fr-FR" sz="6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Qiong</a:t>
            </a:r>
            <a:r>
              <a:rPr lang="fr-FR" sz="6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&amp; Xia, Rui-Xue &amp; Li, Qi &amp; Xu, Yan. (2011). Optical design of </a:t>
            </a:r>
            <a:r>
              <a:rPr lang="fr-FR" sz="6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color</a:t>
            </a:r>
            <a:r>
              <a:rPr lang="fr-FR" sz="6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light-</a:t>
            </a:r>
            <a:r>
              <a:rPr lang="fr-FR" sz="600" b="0" i="0" u="none" strike="noStrike" dirty="0" err="1">
                <a:solidFill>
                  <a:prstClr val="black"/>
                </a:solidFill>
                <a:latin typeface="Liberation Sans" panose="020B0604020202020204" pitchFamily="34" charset="0"/>
              </a:rPr>
              <a:t>emitting</a:t>
            </a:r>
            <a:r>
              <a:rPr lang="fr-FR" sz="600" b="0" i="0" u="none" strike="noStrike" dirty="0">
                <a:solidFill>
                  <a:prstClr val="black"/>
                </a:solidFill>
                <a:latin typeface="Liberation Sans" panose="020B0604020202020204" pitchFamily="34" charset="0"/>
              </a:rPr>
              <a:t> diode ring light for machine vision inspection. Optical Engineering - OPT ENG. 50. 10.1117/1.3567053. </a:t>
            </a:r>
            <a:endParaRPr lang="fr-FR" sz="900" b="0" i="0" u="none" strike="noStrike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359103E8-74B6-3D18-1BF8-17FF452F8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8367" y="3651271"/>
            <a:ext cx="1352998" cy="1352998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15C7C96D-EF08-8B24-41D5-445DB48CBA02}"/>
              </a:ext>
            </a:extLst>
          </p:cNvPr>
          <p:cNvCxnSpPr/>
          <p:nvPr/>
        </p:nvCxnSpPr>
        <p:spPr>
          <a:xfrm>
            <a:off x="6076750" y="1591292"/>
            <a:ext cx="0" cy="4954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 descr="Une image contenant capture d’écran, diagramme, Tracé, silhouette&#10;&#10;Description générée automatiquement">
            <a:extLst>
              <a:ext uri="{FF2B5EF4-FFF2-40B4-BE49-F238E27FC236}">
                <a16:creationId xmlns:a16="http://schemas.microsoft.com/office/drawing/2014/main" id="{4D904DD2-ED96-74FE-92DD-08D3394643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107" y="4856892"/>
            <a:ext cx="1939590" cy="1668278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D1A24C13-27B7-15BA-E84C-5ABD436C0260}"/>
              </a:ext>
            </a:extLst>
          </p:cNvPr>
          <p:cNvSpPr/>
          <p:nvPr/>
        </p:nvSpPr>
        <p:spPr>
          <a:xfrm>
            <a:off x="6252460" y="1669315"/>
            <a:ext cx="5124599" cy="1865297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Comment </a:t>
            </a:r>
            <a:r>
              <a:rPr lang="fr-FR" sz="2000" b="1" dirty="0"/>
              <a:t>acquérir une image </a:t>
            </a:r>
            <a:r>
              <a:rPr lang="fr-FR" sz="2000" dirty="0"/>
              <a:t>numérique exploitable ?</a:t>
            </a:r>
          </a:p>
          <a:p>
            <a:pPr algn="ctr"/>
            <a:endParaRPr lang="fr-FR" sz="2000" dirty="0"/>
          </a:p>
          <a:p>
            <a:pPr algn="ctr"/>
            <a:r>
              <a:rPr lang="fr-FR" sz="2000" dirty="0"/>
              <a:t>Comment </a:t>
            </a:r>
            <a:r>
              <a:rPr lang="fr-FR" sz="2000" b="1" dirty="0"/>
              <a:t>préparer une image </a:t>
            </a:r>
            <a:r>
              <a:rPr lang="fr-FR" sz="2000" dirty="0"/>
              <a:t>numérique pour un traitement ?</a:t>
            </a:r>
            <a:endParaRPr lang="fr-FR" sz="2800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B9BFF235-F59D-EA88-772B-118403D723FE}"/>
              </a:ext>
            </a:extLst>
          </p:cNvPr>
          <p:cNvSpPr/>
          <p:nvPr/>
        </p:nvSpPr>
        <p:spPr>
          <a:xfrm>
            <a:off x="814941" y="1676936"/>
            <a:ext cx="5124599" cy="1865297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Comment </a:t>
            </a:r>
            <a:r>
              <a:rPr lang="fr-FR" sz="2000" b="1" dirty="0"/>
              <a:t>contrôler / piloter un système </a:t>
            </a:r>
            <a:r>
              <a:rPr lang="fr-FR" sz="2000" dirty="0"/>
              <a:t>pour :</a:t>
            </a:r>
          </a:p>
          <a:p>
            <a:pPr marL="342900" indent="-342900" algn="ctr">
              <a:buFontTx/>
              <a:buChar char="-"/>
            </a:pPr>
            <a:r>
              <a:rPr lang="fr-FR" sz="2000" dirty="0"/>
              <a:t>Le rendre autonome ?</a:t>
            </a:r>
          </a:p>
          <a:p>
            <a:pPr marL="342900" indent="-342900" algn="ctr">
              <a:buFontTx/>
              <a:buChar char="-"/>
            </a:pPr>
            <a:r>
              <a:rPr lang="fr-FR" sz="2000" dirty="0"/>
              <a:t>Acquérir des données ?</a:t>
            </a:r>
            <a:endParaRPr lang="fr-FR" sz="2800" dirty="0"/>
          </a:p>
        </p:txBody>
      </p:sp>
      <p:pic>
        <p:nvPicPr>
          <p:cNvPr id="11" name="Image 10" descr="Une image contenant roue, Pièce auto, pneu, Véhicule de jouet&#10;&#10;Description générée automatiquement">
            <a:extLst>
              <a:ext uri="{FF2B5EF4-FFF2-40B4-BE49-F238E27FC236}">
                <a16:creationId xmlns:a16="http://schemas.microsoft.com/office/drawing/2014/main" id="{17A968E9-6505-3669-5E62-6E2EEFB81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31" y="4512186"/>
            <a:ext cx="1799338" cy="1428675"/>
          </a:xfrm>
          <a:prstGeom prst="rect">
            <a:avLst/>
          </a:prstGeom>
        </p:spPr>
      </p:pic>
      <p:pic>
        <p:nvPicPr>
          <p:cNvPr id="12" name="Image 11" descr="Une image contenant ligne, diagramme, Tracé, texte&#10;&#10;Description générée automatiquement">
            <a:extLst>
              <a:ext uri="{FF2B5EF4-FFF2-40B4-BE49-F238E27FC236}">
                <a16:creationId xmlns:a16="http://schemas.microsoft.com/office/drawing/2014/main" id="{5F9AB21F-F85A-4712-B7FF-B4DB3E6122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433" y="5349743"/>
            <a:ext cx="2031480" cy="1175427"/>
          </a:xfrm>
          <a:prstGeom prst="rect">
            <a:avLst/>
          </a:prstGeom>
        </p:spPr>
      </p:pic>
      <p:pic>
        <p:nvPicPr>
          <p:cNvPr id="13" name="Image 12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63660E53-16DD-F650-0995-88297AD43C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236" y="3623924"/>
            <a:ext cx="2226240" cy="1487596"/>
          </a:xfrm>
          <a:prstGeom prst="rect">
            <a:avLst/>
          </a:prstGeom>
        </p:spPr>
      </p:pic>
      <p:pic>
        <p:nvPicPr>
          <p:cNvPr id="14" name="Image 13" descr="Une image contenant noir et blanc, croquis, noir, monochrome&#10;&#10;Description générée automatiquement">
            <a:extLst>
              <a:ext uri="{FF2B5EF4-FFF2-40B4-BE49-F238E27FC236}">
                <a16:creationId xmlns:a16="http://schemas.microsoft.com/office/drawing/2014/main" id="{3A8FC6B8-5715-FDE2-FAF0-B44391BDA1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235" y="3615489"/>
            <a:ext cx="1939590" cy="166869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48B5564-8E78-892D-7595-93C3C1ACFF7A}"/>
              </a:ext>
            </a:extLst>
          </p:cNvPr>
          <p:cNvSpPr/>
          <p:nvPr/>
        </p:nvSpPr>
        <p:spPr>
          <a:xfrm>
            <a:off x="8314698" y="3861266"/>
            <a:ext cx="750557" cy="1365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2659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22E13-7B63-091B-E01B-37355A980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5A6E13-5F21-3125-4F33-1AED2F408B5B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889D633-974E-5F3B-E9B9-848391648A7A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B5533B-18A2-306F-FC8B-FE00C58F56AE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F6E3A51F-820D-7276-B335-A7DF948458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9774542E-8BCE-8173-D8DD-BD9EEADED673}"/>
              </a:ext>
            </a:extLst>
          </p:cNvPr>
          <p:cNvSpPr/>
          <p:nvPr/>
        </p:nvSpPr>
        <p:spPr>
          <a:xfrm>
            <a:off x="9008724" y="2691044"/>
            <a:ext cx="2561364" cy="369332"/>
          </a:xfrm>
          <a:prstGeom prst="homePlat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4 séances de TD</a:t>
            </a:r>
          </a:p>
        </p:txBody>
      </p:sp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F598411F-03B8-EA6E-A13D-8E1F3F09E870}"/>
              </a:ext>
            </a:extLst>
          </p:cNvPr>
          <p:cNvSpPr/>
          <p:nvPr/>
        </p:nvSpPr>
        <p:spPr>
          <a:xfrm>
            <a:off x="9008724" y="3941959"/>
            <a:ext cx="2561364" cy="369332"/>
          </a:xfrm>
          <a:prstGeom prst="homePlat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2 séances de TD Machine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0867E5C-65FB-1686-DD30-88B2BB81088A}"/>
              </a:ext>
            </a:extLst>
          </p:cNvPr>
          <p:cNvSpPr txBox="1"/>
          <p:nvPr/>
        </p:nvSpPr>
        <p:spPr>
          <a:xfrm>
            <a:off x="9458592" y="4552607"/>
            <a:ext cx="193819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dirty="0"/>
              <a:t>Découverte de Matlab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F52CDC-33D7-6D76-8F6E-BE8BB8DF6DBF}"/>
              </a:ext>
            </a:extLst>
          </p:cNvPr>
          <p:cNvSpPr/>
          <p:nvPr/>
        </p:nvSpPr>
        <p:spPr>
          <a:xfrm>
            <a:off x="9280277" y="4552607"/>
            <a:ext cx="149912" cy="2539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Flèche : pentagone 15">
            <a:extLst>
              <a:ext uri="{FF2B5EF4-FFF2-40B4-BE49-F238E27FC236}">
                <a16:creationId xmlns:a16="http://schemas.microsoft.com/office/drawing/2014/main" id="{B7BDFFFF-7297-3ABE-49C2-92B66DC02D03}"/>
              </a:ext>
            </a:extLst>
          </p:cNvPr>
          <p:cNvSpPr/>
          <p:nvPr/>
        </p:nvSpPr>
        <p:spPr>
          <a:xfrm>
            <a:off x="9008724" y="1940503"/>
            <a:ext cx="2561364" cy="369332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8 séances de TP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19A0586-0C48-9387-B6E9-0F965D70B712}"/>
              </a:ext>
            </a:extLst>
          </p:cNvPr>
          <p:cNvSpPr txBox="1"/>
          <p:nvPr/>
        </p:nvSpPr>
        <p:spPr>
          <a:xfrm>
            <a:off x="9320309" y="2316780"/>
            <a:ext cx="193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4h30 / en binôme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24D5262-216C-AC04-6B6E-8B1AF5CF6E23}"/>
              </a:ext>
            </a:extLst>
          </p:cNvPr>
          <p:cNvSpPr txBox="1"/>
          <p:nvPr/>
        </p:nvSpPr>
        <p:spPr>
          <a:xfrm>
            <a:off x="9320308" y="3103256"/>
            <a:ext cx="193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1h30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219443E-A76B-55AD-CD22-8B2BE567CC98}"/>
              </a:ext>
            </a:extLst>
          </p:cNvPr>
          <p:cNvSpPr txBox="1"/>
          <p:nvPr/>
        </p:nvSpPr>
        <p:spPr>
          <a:xfrm>
            <a:off x="9320308" y="4311291"/>
            <a:ext cx="1938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1h30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34DD6B2-3FB4-E814-C8C6-9D8B0CC4D129}"/>
              </a:ext>
            </a:extLst>
          </p:cNvPr>
          <p:cNvSpPr txBox="1"/>
          <p:nvPr/>
        </p:nvSpPr>
        <p:spPr>
          <a:xfrm>
            <a:off x="907225" y="2632626"/>
            <a:ext cx="688346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Module d’enseignement s’inscrivant dans le </a:t>
            </a:r>
            <a:br>
              <a:rPr lang="fr-FR" dirty="0"/>
            </a:br>
            <a:r>
              <a:rPr lang="fr-FR" sz="2400" b="1" dirty="0">
                <a:solidFill>
                  <a:srgbClr val="002060"/>
                </a:solidFill>
              </a:rPr>
              <a:t>déploiement de l’approche par compétences </a:t>
            </a:r>
            <a:endParaRPr lang="fr-FR" dirty="0">
              <a:solidFill>
                <a:srgbClr val="002060"/>
              </a:solidFill>
            </a:endParaRPr>
          </a:p>
          <a:p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89EBDC94-F518-9FDC-FE37-052CD18A0032}"/>
              </a:ext>
            </a:extLst>
          </p:cNvPr>
          <p:cNvSpPr txBox="1"/>
          <p:nvPr/>
        </p:nvSpPr>
        <p:spPr>
          <a:xfrm>
            <a:off x="933498" y="1765148"/>
            <a:ext cx="4781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Volume horaire de 46,5h </a:t>
            </a:r>
            <a:r>
              <a:rPr lang="fr-FR" dirty="0"/>
              <a:t>pour </a:t>
            </a:r>
            <a:r>
              <a:rPr lang="fr-FR" b="1" dirty="0"/>
              <a:t>5 ECTS</a:t>
            </a:r>
            <a:r>
              <a:rPr lang="fr-FR" dirty="0"/>
              <a:t> </a:t>
            </a:r>
            <a:br>
              <a:rPr lang="fr-FR" dirty="0"/>
            </a:br>
            <a:r>
              <a:rPr lang="fr-FR" sz="1400" dirty="0"/>
              <a:t>(</a:t>
            </a:r>
            <a:r>
              <a:rPr lang="fr-FR" sz="1400" i="1" dirty="0" err="1"/>
              <a:t>European</a:t>
            </a:r>
            <a:r>
              <a:rPr lang="fr-FR" sz="1400" i="1" dirty="0"/>
              <a:t> </a:t>
            </a:r>
            <a:r>
              <a:rPr lang="fr-FR" sz="1400" i="1" dirty="0" err="1"/>
              <a:t>Credit</a:t>
            </a:r>
            <a:r>
              <a:rPr lang="fr-FR" sz="1400" i="1" dirty="0"/>
              <a:t> Transfer and Accumulation System</a:t>
            </a:r>
            <a:r>
              <a:rPr lang="fr-FR" sz="1400" dirty="0"/>
              <a:t>) </a:t>
            </a:r>
            <a:endParaRPr lang="fr-FR" dirty="0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BBB0F0B6-8E3D-B8BC-F518-D9CEF8172A80}"/>
              </a:ext>
            </a:extLst>
          </p:cNvPr>
          <p:cNvSpPr/>
          <p:nvPr/>
        </p:nvSpPr>
        <p:spPr>
          <a:xfrm>
            <a:off x="5715000" y="1832187"/>
            <a:ext cx="1481328" cy="36933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16 % du S6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289FE80D-BEF2-A2F5-E1F0-3E95E456BABD}"/>
              </a:ext>
            </a:extLst>
          </p:cNvPr>
          <p:cNvSpPr/>
          <p:nvPr/>
        </p:nvSpPr>
        <p:spPr>
          <a:xfrm>
            <a:off x="9008722" y="5308661"/>
            <a:ext cx="2561364" cy="114422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Responsables</a:t>
            </a:r>
          </a:p>
          <a:p>
            <a:pPr algn="ctr"/>
            <a:endParaRPr lang="fr-FR" sz="1200" b="1" dirty="0"/>
          </a:p>
          <a:p>
            <a:pPr algn="ctr"/>
            <a:r>
              <a:rPr lang="fr-FR" sz="1600" dirty="0"/>
              <a:t>Fabienne BERNARD</a:t>
            </a:r>
          </a:p>
          <a:p>
            <a:pPr algn="ctr"/>
            <a:r>
              <a:rPr lang="fr-FR" sz="1600" dirty="0"/>
              <a:t>Julien VILLEMEJANE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4554106-B279-B8C3-9571-AAD95CD4F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98" y="3639887"/>
            <a:ext cx="4181974" cy="280640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022042C-89AF-001A-F622-89FFCA80F90A}"/>
              </a:ext>
            </a:extLst>
          </p:cNvPr>
          <p:cNvSpPr txBox="1"/>
          <p:nvPr/>
        </p:nvSpPr>
        <p:spPr>
          <a:xfrm>
            <a:off x="1650983" y="6441736"/>
            <a:ext cx="3741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https://tinyurl.com/APC-IOGS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E89C7D2-B8B1-86BD-1A00-118EA85C3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463" y="4175244"/>
            <a:ext cx="1893645" cy="189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497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4925A-E65C-C008-8FE9-7B79B65B5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163ED7-882F-7484-5CE8-0468A35645EE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7A1C21-2038-A72F-DADE-86787F354D9A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4359EA-9D15-4731-BE7B-4580CC517B50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B459B693-890F-5C08-B871-B6DBC2F70B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55E1D30-DAF6-20AB-21E0-5340BE947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98" y="3639887"/>
            <a:ext cx="4181974" cy="28064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D50143-0BC6-1C7E-1356-D5542F05AD4B}"/>
              </a:ext>
            </a:extLst>
          </p:cNvPr>
          <p:cNvSpPr/>
          <p:nvPr/>
        </p:nvSpPr>
        <p:spPr>
          <a:xfrm>
            <a:off x="942673" y="4757151"/>
            <a:ext cx="1343375" cy="76735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E535E1A3-9635-8F09-C8D5-DCD1A46966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286338"/>
              </p:ext>
            </p:extLst>
          </p:nvPr>
        </p:nvGraphicFramePr>
        <p:xfrm>
          <a:off x="5782802" y="3033341"/>
          <a:ext cx="5850970" cy="2804856"/>
        </p:xfrm>
        <a:graphic>
          <a:graphicData uri="http://schemas.openxmlformats.org/drawingml/2006/table">
            <a:tbl>
              <a:tblPr/>
              <a:tblGrid>
                <a:gridCol w="5850970">
                  <a:extLst>
                    <a:ext uri="{9D8B030D-6E8A-4147-A177-3AD203B41FA5}">
                      <a16:colId xmlns:a16="http://schemas.microsoft.com/office/drawing/2014/main" val="188740511"/>
                    </a:ext>
                  </a:extLst>
                </a:gridCol>
              </a:tblGrid>
              <a:tr h="347613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établir les grandes lignes d'un </a:t>
                      </a:r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protocole de test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323476"/>
                  </a:ext>
                </a:extLst>
              </a:tr>
              <a:tr h="347613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réaliser un </a:t>
                      </a:r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test sommaire 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d'une partie des fonctionnalités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9795463"/>
                  </a:ext>
                </a:extLst>
              </a:tr>
              <a:tr h="643821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mesurer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 des grandeurs caractéristiques</a:t>
                      </a:r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 des performances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854564"/>
                  </a:ext>
                </a:extLst>
              </a:tr>
              <a:tr h="643821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rédiger une </a:t>
                      </a:r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analyse partielle et préliminaire 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des résultats des tests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758082"/>
                  </a:ext>
                </a:extLst>
              </a:tr>
              <a:tr h="643821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rédiger une </a:t>
                      </a:r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brève auto-analyse 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de la conformité aux besoins 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216239"/>
                  </a:ext>
                </a:extLst>
              </a:tr>
            </a:tbl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FD348ED7-B2F4-69E1-9B6C-E390E0F8672C}"/>
              </a:ext>
            </a:extLst>
          </p:cNvPr>
          <p:cNvSpPr txBox="1"/>
          <p:nvPr/>
        </p:nvSpPr>
        <p:spPr>
          <a:xfrm>
            <a:off x="907225" y="1583471"/>
            <a:ext cx="711061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/>
            <a:r>
              <a:rPr lang="fr-FR" sz="2400" b="1" i="0" dirty="0">
                <a:solidFill>
                  <a:srgbClr val="0A3260"/>
                </a:solidFill>
                <a:effectLst/>
                <a:latin typeface="Montserrat" panose="00000500000000000000" pitchFamily="2" charset="0"/>
              </a:rPr>
              <a:t>Valider</a:t>
            </a:r>
            <a:r>
              <a:rPr lang="fr-FR" sz="2400" b="0" i="0" dirty="0">
                <a:solidFill>
                  <a:srgbClr val="0A3260"/>
                </a:solidFill>
                <a:effectLst/>
                <a:latin typeface="Montserrat" panose="00000500000000000000" pitchFamily="2" charset="0"/>
              </a:rPr>
              <a:t> une solution technologique </a:t>
            </a:r>
          </a:p>
          <a:p>
            <a:pPr rtl="0" fontAlgn="ctr"/>
            <a:r>
              <a:rPr lang="fr-FR" b="0" i="0" dirty="0">
                <a:solidFill>
                  <a:srgbClr val="0A3260"/>
                </a:solidFill>
                <a:effectLst/>
                <a:latin typeface="Montserrat" panose="00000500000000000000" pitchFamily="2" charset="0"/>
              </a:rPr>
              <a:t>intégrant des fonctionnalités optiques/photoniques</a:t>
            </a:r>
            <a:endParaRPr lang="fr-FR" sz="2800" b="0" dirty="0">
              <a:solidFill>
                <a:srgbClr val="0A3260"/>
              </a:solidFill>
              <a:effectLst/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8269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1F352-B31F-C11E-C8F6-7CA51646A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F1C40E7-AE1F-5AC3-9643-9EFBEDE8EFFB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9C4800-AB1D-DE17-EA47-0C8C3BA69F7A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090C85-3A04-FCBF-BA1D-004BE6937542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12595B0-28CA-CB84-85B3-978CB46E62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29C2154E-D5F5-FD2E-DD2D-DAAFCE1B3A6C}"/>
              </a:ext>
            </a:extLst>
          </p:cNvPr>
          <p:cNvSpPr txBox="1"/>
          <p:nvPr/>
        </p:nvSpPr>
        <p:spPr>
          <a:xfrm>
            <a:off x="907225" y="1583471"/>
            <a:ext cx="872766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002060"/>
                </a:solidFill>
              </a:rPr>
              <a:t>Travailler en équipe </a:t>
            </a:r>
            <a:r>
              <a:rPr lang="fr-FR" b="0" i="0" dirty="0">
                <a:solidFill>
                  <a:srgbClr val="0A3260"/>
                </a:solidFill>
                <a:effectLst/>
                <a:latin typeface="Montserrat" panose="00000500000000000000" pitchFamily="2" charset="0"/>
              </a:rPr>
              <a:t>dans le cadre de projets de recherche, de </a:t>
            </a:r>
            <a:r>
              <a:rPr lang="fr-FR" b="1" i="0" dirty="0">
                <a:solidFill>
                  <a:srgbClr val="0A3260"/>
                </a:solidFill>
                <a:effectLst/>
                <a:latin typeface="Montserrat" panose="00000500000000000000" pitchFamily="2" charset="0"/>
              </a:rPr>
              <a:t>développement</a:t>
            </a:r>
            <a:r>
              <a:rPr lang="fr-FR" b="0" i="0" dirty="0">
                <a:solidFill>
                  <a:srgbClr val="0A3260"/>
                </a:solidFill>
                <a:effectLst/>
                <a:latin typeface="Montserrat" panose="00000500000000000000" pitchFamily="2" charset="0"/>
              </a:rPr>
              <a:t>, de production, de stratégie industrielle ou d'innovation </a:t>
            </a:r>
            <a:r>
              <a:rPr lang="fr-FR" b="1" dirty="0">
                <a:solidFill>
                  <a:srgbClr val="002060"/>
                </a:solidFill>
              </a:rPr>
              <a:t> </a:t>
            </a:r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1524AC9-FA6E-91CC-F72E-BDFEE5AAE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98" y="3639887"/>
            <a:ext cx="4181974" cy="28064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BECC86-D4FB-6FB6-BDFF-1ADA0C3424EC}"/>
              </a:ext>
            </a:extLst>
          </p:cNvPr>
          <p:cNvSpPr/>
          <p:nvPr/>
        </p:nvSpPr>
        <p:spPr>
          <a:xfrm>
            <a:off x="933498" y="5678943"/>
            <a:ext cx="1343375" cy="76735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D83C866E-8AA8-6F1C-2CC8-7841557813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417465"/>
              </p:ext>
            </p:extLst>
          </p:nvPr>
        </p:nvGraphicFramePr>
        <p:xfrm>
          <a:off x="5765533" y="3079384"/>
          <a:ext cx="5637348" cy="3373503"/>
        </p:xfrm>
        <a:graphic>
          <a:graphicData uri="http://schemas.openxmlformats.org/drawingml/2006/table">
            <a:tbl>
              <a:tblPr/>
              <a:tblGrid>
                <a:gridCol w="5637348">
                  <a:extLst>
                    <a:ext uri="{9D8B030D-6E8A-4147-A177-3AD203B41FA5}">
                      <a16:colId xmlns:a16="http://schemas.microsoft.com/office/drawing/2014/main" val="2938331419"/>
                    </a:ext>
                  </a:extLst>
                </a:gridCol>
              </a:tblGrid>
              <a:tr h="913203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établir une liste des savoir-faire 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personnels (déjà acquis ou à acquérir) utiles à un projet collectif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171437"/>
                  </a:ext>
                </a:extLst>
              </a:tr>
              <a:tr h="615075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paramétrer la structure </a:t>
                      </a:r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d'organisation du travail 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d'équipe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335062"/>
                  </a:ext>
                </a:extLst>
              </a:tr>
              <a:tr h="615075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prendre en main les </a:t>
                      </a:r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outils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 pour la mettre en </a:t>
                      </a:r>
                      <a:r>
                        <a:rPr lang="fr-FR" sz="1600" b="0" dirty="0" err="1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oeuvre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 rapidement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9063238"/>
                  </a:ext>
                </a:extLst>
              </a:tr>
              <a:tr h="615075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participer à la </a:t>
                      </a:r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rédaction collective 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de </a:t>
                      </a:r>
                      <a:r>
                        <a:rPr lang="fr-FR" sz="1600" b="0" dirty="0" err="1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compte-rendus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 ou de rapports internes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2721763"/>
                  </a:ext>
                </a:extLst>
              </a:tr>
              <a:tr h="615075">
                <a:tc>
                  <a:txBody>
                    <a:bodyPr/>
                    <a:lstStyle/>
                    <a:p>
                      <a:pPr rtl="0" fontAlgn="ctr"/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solliciter des </a:t>
                      </a:r>
                      <a:r>
                        <a:rPr lang="fr-FR" sz="1600" b="1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personnes ressources </a:t>
                      </a:r>
                      <a:r>
                        <a:rPr lang="fr-FR" sz="1600" b="0" dirty="0">
                          <a:solidFill>
                            <a:srgbClr val="63003C"/>
                          </a:solidFill>
                          <a:effectLst/>
                          <a:latin typeface="Montserrat" panose="00000500000000000000" pitchFamily="2" charset="0"/>
                        </a:rPr>
                        <a:t>de façon pertinente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A32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216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55839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216DF-0CC7-2B4D-C0E7-45C9667FB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237835D-B8C2-6560-4165-A23409523E05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F56418-F504-767F-1C18-B23E85062A37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Interfaçage Numérique / </a:t>
            </a:r>
            <a:r>
              <a:rPr lang="fr-FR" sz="2400" dirty="0"/>
              <a:t>S6-FISE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145225-37D4-AFD4-706F-C17C3E3E3995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C8900F25-C9E5-7F25-F836-5E762976A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F129B616-751B-ADC8-C9F9-383897EDF9A4}"/>
              </a:ext>
            </a:extLst>
          </p:cNvPr>
          <p:cNvSpPr txBox="1"/>
          <p:nvPr/>
        </p:nvSpPr>
        <p:spPr>
          <a:xfrm>
            <a:off x="907225" y="1583471"/>
            <a:ext cx="28755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rgbClr val="002060"/>
                </a:solidFill>
              </a:rPr>
              <a:t>Travail en séance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11D12BA-84C5-FA54-BA87-58E5BB6D893E}"/>
              </a:ext>
            </a:extLst>
          </p:cNvPr>
          <p:cNvSpPr txBox="1"/>
          <p:nvPr/>
        </p:nvSpPr>
        <p:spPr>
          <a:xfrm>
            <a:off x="4658248" y="1582783"/>
            <a:ext cx="28755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rgbClr val="002060"/>
                </a:solidFill>
              </a:rPr>
              <a:t>Livrables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92630C7-F708-951F-0333-66F47660822D}"/>
              </a:ext>
            </a:extLst>
          </p:cNvPr>
          <p:cNvSpPr txBox="1"/>
          <p:nvPr/>
        </p:nvSpPr>
        <p:spPr>
          <a:xfrm>
            <a:off x="8409272" y="1582783"/>
            <a:ext cx="28755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rgbClr val="002060"/>
                </a:solidFill>
              </a:rPr>
              <a:t>Validation UE</a:t>
            </a:r>
            <a:endParaRPr lang="fr-FR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E9379A96-6990-2989-B523-38D5F0387B9D}"/>
              </a:ext>
            </a:extLst>
          </p:cNvPr>
          <p:cNvCxnSpPr/>
          <p:nvPr/>
        </p:nvCxnSpPr>
        <p:spPr>
          <a:xfrm>
            <a:off x="4132447" y="1582783"/>
            <a:ext cx="0" cy="4954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4E1739F-9330-7D16-FCF4-F4961AF73BFF}"/>
              </a:ext>
            </a:extLst>
          </p:cNvPr>
          <p:cNvCxnSpPr/>
          <p:nvPr/>
        </p:nvCxnSpPr>
        <p:spPr>
          <a:xfrm>
            <a:off x="8067576" y="1582783"/>
            <a:ext cx="0" cy="4954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2C2E55F4-57EF-6A55-E29C-930E566225D5}"/>
              </a:ext>
            </a:extLst>
          </p:cNvPr>
          <p:cNvSpPr txBox="1"/>
          <p:nvPr/>
        </p:nvSpPr>
        <p:spPr>
          <a:xfrm>
            <a:off x="8335480" y="2720672"/>
            <a:ext cx="335881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2000" dirty="0"/>
              <a:t>Être </a:t>
            </a:r>
            <a:r>
              <a:rPr lang="fr-FR" sz="2000" b="1" dirty="0" err="1"/>
              <a:t>présent·es</a:t>
            </a:r>
            <a:r>
              <a:rPr lang="fr-FR" sz="2000" b="1" dirty="0"/>
              <a:t> et </a:t>
            </a:r>
            <a:r>
              <a:rPr lang="fr-FR" sz="2000" b="1" dirty="0" err="1"/>
              <a:t>actif·ves</a:t>
            </a:r>
            <a:r>
              <a:rPr lang="fr-FR" sz="2000" b="1" dirty="0"/>
              <a:t> </a:t>
            </a:r>
            <a:br>
              <a:rPr lang="fr-FR" sz="2000" dirty="0"/>
            </a:br>
            <a:r>
              <a:rPr lang="fr-FR" sz="1600" dirty="0"/>
              <a:t>à toutes les séances </a:t>
            </a:r>
            <a:br>
              <a:rPr lang="fr-FR" sz="1600" dirty="0"/>
            </a:br>
            <a:r>
              <a:rPr lang="fr-FR" sz="1600" dirty="0"/>
              <a:t>de TD et de TP</a:t>
            </a:r>
            <a:endParaRPr lang="fr-FR" sz="2000" dirty="0"/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fr-FR" sz="2000" dirty="0"/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2000" b="1" dirty="0"/>
              <a:t>Fournir l’ensemble des livrables</a:t>
            </a:r>
            <a:endParaRPr lang="fr-FR" sz="20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DE6026A-717B-1506-898F-AEBE6650C015}"/>
              </a:ext>
            </a:extLst>
          </p:cNvPr>
          <p:cNvSpPr txBox="1"/>
          <p:nvPr/>
        </p:nvSpPr>
        <p:spPr>
          <a:xfrm>
            <a:off x="4236659" y="2181658"/>
            <a:ext cx="3358810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2000" b="1" dirty="0"/>
              <a:t>Test individuel </a:t>
            </a:r>
            <a:r>
              <a:rPr lang="fr-FR" sz="2000" dirty="0"/>
              <a:t>(environ 2h) sur les systèmes embarqués</a:t>
            </a:r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fr-FR" sz="2000" dirty="0"/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2000" b="1" dirty="0"/>
              <a:t>DISC </a:t>
            </a:r>
            <a:br>
              <a:rPr lang="fr-FR" sz="2000" b="1" dirty="0"/>
            </a:br>
            <a:r>
              <a:rPr lang="fr-FR" sz="2000" dirty="0"/>
              <a:t>Document Individuel de Suivi de Compétences</a:t>
            </a:r>
          </a:p>
          <a:p>
            <a:pPr marL="742950" lvl="1" indent="-285750">
              <a:buFont typeface="Arial" panose="020B0604020202020204" pitchFamily="34" charset="0"/>
              <a:buChar char="►"/>
            </a:pPr>
            <a:r>
              <a:rPr lang="fr-FR" sz="1600" b="1" i="1" dirty="0"/>
              <a:t>Diaporama commenté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28EA99F-6FFA-75C4-673B-412B65A33056}"/>
              </a:ext>
            </a:extLst>
          </p:cNvPr>
          <p:cNvSpPr txBox="1"/>
          <p:nvPr/>
        </p:nvSpPr>
        <p:spPr>
          <a:xfrm>
            <a:off x="4987446" y="5053673"/>
            <a:ext cx="26080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/>
            <a:r>
              <a:rPr lang="fr-FR" sz="1800" b="1" i="0" dirty="0">
                <a:solidFill>
                  <a:srgbClr val="0A3260"/>
                </a:solidFill>
                <a:effectLst/>
                <a:latin typeface="Montserrat" panose="00000500000000000000" pitchFamily="2" charset="0"/>
              </a:rPr>
              <a:t>Valider</a:t>
            </a:r>
            <a:r>
              <a:rPr lang="fr-FR" sz="1800" b="0" i="0" dirty="0">
                <a:solidFill>
                  <a:srgbClr val="0A3260"/>
                </a:solidFill>
                <a:effectLst/>
                <a:latin typeface="Montserrat" panose="00000500000000000000" pitchFamily="2" charset="0"/>
              </a:rPr>
              <a:t> une solution technologique 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0BE395B-F0E9-031D-6618-87E42900BD25}"/>
              </a:ext>
            </a:extLst>
          </p:cNvPr>
          <p:cNvSpPr txBox="1"/>
          <p:nvPr/>
        </p:nvSpPr>
        <p:spPr>
          <a:xfrm>
            <a:off x="5004331" y="5706528"/>
            <a:ext cx="27071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rgbClr val="002060"/>
                </a:solidFill>
              </a:rPr>
              <a:t>Travailler en équipe </a:t>
            </a: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3246E4E-F962-8EC0-6B9F-D7B45BBA4E40}"/>
              </a:ext>
            </a:extLst>
          </p:cNvPr>
          <p:cNvSpPr txBox="1"/>
          <p:nvPr/>
        </p:nvSpPr>
        <p:spPr>
          <a:xfrm>
            <a:off x="423918" y="2189678"/>
            <a:ext cx="335881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b="1" dirty="0"/>
              <a:t>Suivre les sujets de TP/mini-projets</a:t>
            </a:r>
          </a:p>
          <a:p>
            <a:endParaRPr lang="fr-FR" dirty="0"/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dirty="0"/>
              <a:t>Utiliser une </a:t>
            </a:r>
            <a:r>
              <a:rPr lang="fr-FR" b="1" dirty="0"/>
              <a:t>plateforme de travail collaboratif </a:t>
            </a:r>
            <a:r>
              <a:rPr lang="fr-FR" dirty="0"/>
              <a:t>(Notion, Teams…)</a:t>
            </a:r>
          </a:p>
          <a:p>
            <a:pPr marL="800100" lvl="1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1600" dirty="0"/>
              <a:t>Compte-rendu / Résultats</a:t>
            </a:r>
          </a:p>
          <a:p>
            <a:pPr marL="800100" lvl="1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1600" dirty="0"/>
              <a:t>Suivi du travail</a:t>
            </a:r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fr-FR" dirty="0"/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b="1" dirty="0"/>
              <a:t>Documenter les tests réalisés </a:t>
            </a:r>
            <a:r>
              <a:rPr lang="fr-FR" dirty="0"/>
              <a:t>pour valider les fonctionnalités mise en œuvre 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FB06A2C-5B3E-9DC0-345A-FF74EC9128EB}"/>
              </a:ext>
            </a:extLst>
          </p:cNvPr>
          <p:cNvSpPr/>
          <p:nvPr/>
        </p:nvSpPr>
        <p:spPr>
          <a:xfrm>
            <a:off x="3512555" y="4967441"/>
            <a:ext cx="136752" cy="1416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ACD3599-6619-E38C-4F1F-10CEA2563EEB}"/>
              </a:ext>
            </a:extLst>
          </p:cNvPr>
          <p:cNvSpPr/>
          <p:nvPr/>
        </p:nvSpPr>
        <p:spPr>
          <a:xfrm>
            <a:off x="3494971" y="4137574"/>
            <a:ext cx="136752" cy="1416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 : en arc 22">
            <a:extLst>
              <a:ext uri="{FF2B5EF4-FFF2-40B4-BE49-F238E27FC236}">
                <a16:creationId xmlns:a16="http://schemas.microsoft.com/office/drawing/2014/main" id="{1623D6CF-8CF7-D002-CF72-C8B520B93614}"/>
              </a:ext>
            </a:extLst>
          </p:cNvPr>
          <p:cNvCxnSpPr>
            <a:cxnSpLocks/>
            <a:stCxn id="21" idx="6"/>
            <a:endCxn id="27" idx="0"/>
          </p:cNvCxnSpPr>
          <p:nvPr/>
        </p:nvCxnSpPr>
        <p:spPr>
          <a:xfrm>
            <a:off x="3631723" y="4208393"/>
            <a:ext cx="860434" cy="1079433"/>
          </a:xfrm>
          <a:prstGeom prst="curved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lipse 26">
            <a:extLst>
              <a:ext uri="{FF2B5EF4-FFF2-40B4-BE49-F238E27FC236}">
                <a16:creationId xmlns:a16="http://schemas.microsoft.com/office/drawing/2014/main" id="{F491F805-126E-3F23-DAEF-FB70CBB9274B}"/>
              </a:ext>
            </a:extLst>
          </p:cNvPr>
          <p:cNvSpPr/>
          <p:nvPr/>
        </p:nvSpPr>
        <p:spPr>
          <a:xfrm>
            <a:off x="4052243" y="5287826"/>
            <a:ext cx="879827" cy="78803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DISC</a:t>
            </a:r>
          </a:p>
        </p:txBody>
      </p:sp>
      <p:cxnSp>
        <p:nvCxnSpPr>
          <p:cNvPr id="31" name="Connecteur : en arc 30">
            <a:extLst>
              <a:ext uri="{FF2B5EF4-FFF2-40B4-BE49-F238E27FC236}">
                <a16:creationId xmlns:a16="http://schemas.microsoft.com/office/drawing/2014/main" id="{BCAE2A57-3026-E738-60B8-43B0F60DF0F0}"/>
              </a:ext>
            </a:extLst>
          </p:cNvPr>
          <p:cNvCxnSpPr>
            <a:cxnSpLocks/>
            <a:stCxn id="20" idx="6"/>
            <a:endCxn id="27" idx="1"/>
          </p:cNvCxnSpPr>
          <p:nvPr/>
        </p:nvCxnSpPr>
        <p:spPr>
          <a:xfrm>
            <a:off x="3649307" y="5038260"/>
            <a:ext cx="531784" cy="364971"/>
          </a:xfrm>
          <a:prstGeom prst="curved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 : en arc 45">
            <a:extLst>
              <a:ext uri="{FF2B5EF4-FFF2-40B4-BE49-F238E27FC236}">
                <a16:creationId xmlns:a16="http://schemas.microsoft.com/office/drawing/2014/main" id="{61965261-F9A3-FA17-D86E-5CC202435E0E}"/>
              </a:ext>
            </a:extLst>
          </p:cNvPr>
          <p:cNvCxnSpPr>
            <a:cxnSpLocks/>
            <a:stCxn id="27" idx="5"/>
            <a:endCxn id="49" idx="4"/>
          </p:cNvCxnSpPr>
          <p:nvPr/>
        </p:nvCxnSpPr>
        <p:spPr>
          <a:xfrm rot="5400000" flipH="1" flipV="1">
            <a:off x="6067506" y="3580046"/>
            <a:ext cx="1116123" cy="3644693"/>
          </a:xfrm>
          <a:prstGeom prst="curvedConnector3">
            <a:avLst>
              <a:gd name="adj1" fmla="val -30821"/>
            </a:avLst>
          </a:prstGeom>
          <a:ln w="381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>
            <a:extLst>
              <a:ext uri="{FF2B5EF4-FFF2-40B4-BE49-F238E27FC236}">
                <a16:creationId xmlns:a16="http://schemas.microsoft.com/office/drawing/2014/main" id="{743C47E4-8A9C-E754-FD47-62448D962FB4}"/>
              </a:ext>
            </a:extLst>
          </p:cNvPr>
          <p:cNvSpPr/>
          <p:nvPr/>
        </p:nvSpPr>
        <p:spPr>
          <a:xfrm>
            <a:off x="8294427" y="4543125"/>
            <a:ext cx="306975" cy="3012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4329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1EE69-27D5-7E5A-C774-565BD4F5E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C97F72-09A2-D46C-3850-C0033897F8B8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BFEC9ED-6C74-6424-01A0-177D64859C90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Approche par Compétences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99C44D-7D01-1FC3-9ADB-E74A2E30913F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6B3F98A9-5884-B380-7407-ED6F400CD6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617489AB-3F16-5061-8604-29F927E18714}"/>
              </a:ext>
            </a:extLst>
          </p:cNvPr>
          <p:cNvSpPr txBox="1"/>
          <p:nvPr/>
        </p:nvSpPr>
        <p:spPr>
          <a:xfrm>
            <a:off x="771212" y="1789834"/>
            <a:ext cx="28755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rgbClr val="002060"/>
                </a:solidFill>
              </a:rPr>
              <a:t>DISC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4EB889F-D2DD-745D-7AA8-62AFCBBDB621}"/>
              </a:ext>
            </a:extLst>
          </p:cNvPr>
          <p:cNvSpPr txBox="1"/>
          <p:nvPr/>
        </p:nvSpPr>
        <p:spPr>
          <a:xfrm>
            <a:off x="4658248" y="2737815"/>
            <a:ext cx="28755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rgbClr val="002060"/>
                </a:solidFill>
              </a:rPr>
              <a:t>Séance « APC » </a:t>
            </a:r>
            <a:br>
              <a:rPr lang="fr-FR" sz="2400" b="1" dirty="0">
                <a:solidFill>
                  <a:srgbClr val="002060"/>
                </a:solidFill>
              </a:rPr>
            </a:br>
            <a:r>
              <a:rPr lang="fr-FR" sz="2400" b="1" dirty="0">
                <a:solidFill>
                  <a:srgbClr val="002060"/>
                </a:solidFill>
              </a:rPr>
              <a:t>et DISC </a:t>
            </a:r>
            <a:r>
              <a:rPr lang="fr-FR" sz="1600" i="1" dirty="0">
                <a:solidFill>
                  <a:srgbClr val="002060"/>
                </a:solidFill>
              </a:rPr>
              <a:t>(TD)</a:t>
            </a:r>
            <a:endParaRPr lang="fr-FR" i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69CC88C-44BA-D8B0-F622-133447A9EB56}"/>
              </a:ext>
            </a:extLst>
          </p:cNvPr>
          <p:cNvSpPr txBox="1"/>
          <p:nvPr/>
        </p:nvSpPr>
        <p:spPr>
          <a:xfrm>
            <a:off x="8409271" y="2687192"/>
            <a:ext cx="28755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rgbClr val="002060"/>
                </a:solidFill>
              </a:rPr>
              <a:t>Séance de présentation </a:t>
            </a:r>
            <a:r>
              <a:rPr lang="fr-FR" sz="1800" i="1" dirty="0">
                <a:solidFill>
                  <a:srgbClr val="002060"/>
                </a:solidFill>
              </a:rPr>
              <a:t>(TD)</a:t>
            </a:r>
            <a:endParaRPr lang="fr-FR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F795CB4C-FE79-41E6-CF96-A8F653133727}"/>
              </a:ext>
            </a:extLst>
          </p:cNvPr>
          <p:cNvCxnSpPr/>
          <p:nvPr/>
        </p:nvCxnSpPr>
        <p:spPr>
          <a:xfrm>
            <a:off x="4132447" y="1582783"/>
            <a:ext cx="0" cy="4954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9957338E-33B2-16A2-24D6-3249212C2AAB}"/>
              </a:ext>
            </a:extLst>
          </p:cNvPr>
          <p:cNvCxnSpPr>
            <a:cxnSpLocks/>
          </p:cNvCxnSpPr>
          <p:nvPr/>
        </p:nvCxnSpPr>
        <p:spPr>
          <a:xfrm>
            <a:off x="8067574" y="2541069"/>
            <a:ext cx="0" cy="347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6C2FCD72-C0D8-9D2B-03DC-8EC9C98307D1}"/>
              </a:ext>
            </a:extLst>
          </p:cNvPr>
          <p:cNvSpPr txBox="1"/>
          <p:nvPr/>
        </p:nvSpPr>
        <p:spPr>
          <a:xfrm>
            <a:off x="8335479" y="3825081"/>
            <a:ext cx="33588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2000" dirty="0"/>
              <a:t>Présentation d’une ébauche de votre DISC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F513AAB-E825-A34E-8275-1AFA19F36A32}"/>
              </a:ext>
            </a:extLst>
          </p:cNvPr>
          <p:cNvSpPr txBox="1"/>
          <p:nvPr/>
        </p:nvSpPr>
        <p:spPr>
          <a:xfrm>
            <a:off x="423917" y="2690192"/>
            <a:ext cx="3514911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00B0F0"/>
                </a:solidFill>
              </a:rPr>
              <a:t>Document Individuel de </a:t>
            </a:r>
            <a:br>
              <a:rPr lang="fr-FR" b="1" dirty="0">
                <a:solidFill>
                  <a:srgbClr val="00B0F0"/>
                </a:solidFill>
              </a:rPr>
            </a:br>
            <a:r>
              <a:rPr lang="fr-FR" b="1" dirty="0">
                <a:solidFill>
                  <a:srgbClr val="00B0F0"/>
                </a:solidFill>
              </a:rPr>
              <a:t>Suivi des Compétences</a:t>
            </a:r>
          </a:p>
          <a:p>
            <a:endParaRPr lang="fr-FR" dirty="0"/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2000" dirty="0"/>
              <a:t>Revendiquer </a:t>
            </a:r>
            <a:r>
              <a:rPr lang="fr-FR" sz="2000" b="1" dirty="0"/>
              <a:t>un niveau de compétences</a:t>
            </a:r>
          </a:p>
          <a:p>
            <a:endParaRPr lang="fr-FR" dirty="0"/>
          </a:p>
          <a:p>
            <a:pPr marL="342900" indent="-3429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2000" b="1" dirty="0"/>
              <a:t>Accumuler des preuves </a:t>
            </a:r>
            <a:r>
              <a:rPr lang="fr-FR" dirty="0"/>
              <a:t>(liens vers les preuves)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60EA9F14-2AE4-4B96-DC88-3B2FEB9EC556}"/>
              </a:ext>
            </a:extLst>
          </p:cNvPr>
          <p:cNvSpPr/>
          <p:nvPr/>
        </p:nvSpPr>
        <p:spPr>
          <a:xfrm>
            <a:off x="565530" y="1529506"/>
            <a:ext cx="916598" cy="93754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DISC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FC1D176-1F68-D12D-E716-0B5BA07864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3833" y="1552924"/>
            <a:ext cx="905002" cy="89071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490C14DF-8B44-4564-0A0D-C90405B7D7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196" y="5255149"/>
            <a:ext cx="2758735" cy="487231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C537A0AD-D501-6990-C57F-C6EA452DE2F5}"/>
              </a:ext>
            </a:extLst>
          </p:cNvPr>
          <p:cNvSpPr txBox="1"/>
          <p:nvPr/>
        </p:nvSpPr>
        <p:spPr>
          <a:xfrm>
            <a:off x="325451" y="6357742"/>
            <a:ext cx="3741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https://tinyurl.com/APC-IOGS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2FFB13D-ADA5-88EB-3762-8AB06FE7C2F8}"/>
              </a:ext>
            </a:extLst>
          </p:cNvPr>
          <p:cNvSpPr txBox="1"/>
          <p:nvPr/>
        </p:nvSpPr>
        <p:spPr>
          <a:xfrm>
            <a:off x="4375093" y="3845224"/>
            <a:ext cx="36924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600" dirty="0"/>
              <a:t>Groupe 1</a:t>
            </a:r>
            <a:r>
              <a:rPr lang="fr-FR" sz="2000" dirty="0"/>
              <a:t> - 19 février 2025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92CFC80-1479-138A-1B38-AC9257922821}"/>
              </a:ext>
            </a:extLst>
          </p:cNvPr>
          <p:cNvSpPr txBox="1"/>
          <p:nvPr/>
        </p:nvSpPr>
        <p:spPr>
          <a:xfrm>
            <a:off x="4375093" y="4245334"/>
            <a:ext cx="36924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600" dirty="0"/>
              <a:t>Groupe 2</a:t>
            </a:r>
            <a:r>
              <a:rPr lang="fr-FR" sz="2000" dirty="0"/>
              <a:t> - 30 janvier 2025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4E3ECB68-E7AF-FC58-A1EE-CD1FA27B5A22}"/>
              </a:ext>
            </a:extLst>
          </p:cNvPr>
          <p:cNvSpPr txBox="1"/>
          <p:nvPr/>
        </p:nvSpPr>
        <p:spPr>
          <a:xfrm>
            <a:off x="4375093" y="4645444"/>
            <a:ext cx="36924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600" dirty="0"/>
              <a:t>Groupe 3</a:t>
            </a:r>
            <a:r>
              <a:rPr lang="fr-FR" sz="2000" dirty="0"/>
              <a:t> - 13 février 2025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781C03C-5F1D-0C15-02AB-311126FD199A}"/>
              </a:ext>
            </a:extLst>
          </p:cNvPr>
          <p:cNvSpPr txBox="1"/>
          <p:nvPr/>
        </p:nvSpPr>
        <p:spPr>
          <a:xfrm>
            <a:off x="4375092" y="5014935"/>
            <a:ext cx="36924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600" dirty="0"/>
              <a:t>Groupe 4</a:t>
            </a:r>
            <a:r>
              <a:rPr lang="fr-FR" sz="2000" dirty="0"/>
              <a:t> - 19 février 2025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56CCC17C-B280-922F-707C-C0B5C751E33E}"/>
              </a:ext>
            </a:extLst>
          </p:cNvPr>
          <p:cNvSpPr txBox="1"/>
          <p:nvPr/>
        </p:nvSpPr>
        <p:spPr>
          <a:xfrm>
            <a:off x="4375091" y="5415631"/>
            <a:ext cx="36924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600" dirty="0"/>
              <a:t>Groupe 5</a:t>
            </a:r>
            <a:r>
              <a:rPr lang="fr-FR" sz="2000" dirty="0"/>
              <a:t> - 12 février 2025</a:t>
            </a:r>
          </a:p>
        </p:txBody>
      </p: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CC4F6676-6892-5816-6E9D-2FCD1E813A05}"/>
              </a:ext>
            </a:extLst>
          </p:cNvPr>
          <p:cNvCxnSpPr>
            <a:cxnSpLocks/>
          </p:cNvCxnSpPr>
          <p:nvPr/>
        </p:nvCxnSpPr>
        <p:spPr>
          <a:xfrm>
            <a:off x="4524295" y="6073540"/>
            <a:ext cx="71699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68B8E0F5-C349-F7EB-CEE7-62B8BFDD6920}"/>
              </a:ext>
            </a:extLst>
          </p:cNvPr>
          <p:cNvSpPr txBox="1"/>
          <p:nvPr/>
        </p:nvSpPr>
        <p:spPr>
          <a:xfrm>
            <a:off x="4462537" y="6245577"/>
            <a:ext cx="4754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Version finale sur </a:t>
            </a:r>
            <a:r>
              <a:rPr lang="fr-FR" b="1" dirty="0" err="1">
                <a:solidFill>
                  <a:srgbClr val="002060"/>
                </a:solidFill>
              </a:rPr>
              <a:t>eCampus</a:t>
            </a:r>
            <a:r>
              <a:rPr lang="fr-FR" b="1" dirty="0">
                <a:solidFill>
                  <a:srgbClr val="002060"/>
                </a:solidFill>
              </a:rPr>
              <a:t> / Individuel !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BBD9EA6F-5A4E-9935-9AC7-DAD8A19804AF}"/>
              </a:ext>
            </a:extLst>
          </p:cNvPr>
          <p:cNvSpPr txBox="1"/>
          <p:nvPr/>
        </p:nvSpPr>
        <p:spPr>
          <a:xfrm>
            <a:off x="9547079" y="6199411"/>
            <a:ext cx="23194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002060"/>
                </a:solidFill>
              </a:rPr>
              <a:t>26 mai 2025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C8EB2A1-5A26-3EEF-FF37-F8B6E222B5D1}"/>
              </a:ext>
            </a:extLst>
          </p:cNvPr>
          <p:cNvSpPr txBox="1"/>
          <p:nvPr/>
        </p:nvSpPr>
        <p:spPr>
          <a:xfrm>
            <a:off x="4524295" y="1619074"/>
            <a:ext cx="64966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002060"/>
                </a:solidFill>
              </a:rPr>
              <a:t>Format : Diaporama commenté</a:t>
            </a:r>
          </a:p>
          <a:p>
            <a:r>
              <a:rPr lang="fr-FR" sz="2400" b="1" dirty="0">
                <a:solidFill>
                  <a:srgbClr val="002060"/>
                </a:solidFill>
              </a:rPr>
              <a:t>  	</a:t>
            </a:r>
            <a:r>
              <a:rPr lang="fr-FR" dirty="0">
                <a:solidFill>
                  <a:srgbClr val="002060"/>
                </a:solidFill>
              </a:rPr>
              <a:t>+ lieu de stockage de l’ensemble des preuves </a:t>
            </a:r>
            <a:endParaRPr lang="fr-FR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601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A2069C-0BDE-86CA-E8FE-ECE6B7837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14FCFB9-2EEB-8BD3-EA0C-2BB26B5F5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53126E-C43E-A3D0-BAFB-2862487138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5CB3960-3D1C-BFA8-B40C-B132960F8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344B959-6EE9-75AB-9D37-3FD508F8FC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800" dirty="0">
                <a:latin typeface="Bahnschrift SemiBold" panose="020B0502040204020203" pitchFamily="34" charset="0"/>
              </a:rPr>
              <a:t>Systèmes embarqués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66CD346-5F35-7EF7-92B0-E985CDA266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 err="1">
                <a:latin typeface="Bahnschrift Light" panose="020B0502040204020203" pitchFamily="34" charset="0"/>
              </a:rPr>
              <a:t>IntNum</a:t>
            </a:r>
            <a:r>
              <a:rPr lang="fr-FR" sz="2000" dirty="0">
                <a:latin typeface="Bahnschrift Light" panose="020B0502040204020203" pitchFamily="34" charset="0"/>
              </a:rPr>
              <a:t> / Semestre 6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053EFE1C-98E5-F775-DFB3-619282A67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D6B6D97C-D5DA-8995-2370-3A40D5559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90231BBD-87CB-7B69-C31D-BE9A39ABB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68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6402F-2B51-EEEB-D229-944BDB3E1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60F57C5-91AA-E25B-55D4-62CCE2ABAFA2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1826301-8ED2-6750-E08D-B0DBA66EB9A8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Systèmes embarqués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0DBA1B-F515-C474-541C-ED534C939CD9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196759-DD91-0A0F-0947-D8B02FEDC1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AB92F51-5529-DFF2-B4BD-7EF452A14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567" y="1904999"/>
            <a:ext cx="2167508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4EFCBE2-6B2B-ABC0-8D62-304F26223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214" y="3429000"/>
            <a:ext cx="6350729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71F90F5-0FFE-604F-17B5-0E3C1C0F59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2140" y="4567537"/>
            <a:ext cx="2683404" cy="178117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EDC6FCC-F0CE-5E0E-78B6-4FA53FF54283}"/>
              </a:ext>
            </a:extLst>
          </p:cNvPr>
          <p:cNvSpPr txBox="1"/>
          <p:nvPr/>
        </p:nvSpPr>
        <p:spPr>
          <a:xfrm>
            <a:off x="1213848" y="2183836"/>
            <a:ext cx="835730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fr-FR" sz="1800" b="0" i="0" u="none" strike="noStrike" baseline="0" dirty="0">
                <a:latin typeface="NimbusRomNo9L-Regu"/>
              </a:rPr>
              <a:t>regroupement d’un </a:t>
            </a:r>
            <a:r>
              <a:rPr lang="fr-FR" sz="2000" b="1" i="0" u="none" strike="noStrike" baseline="0" dirty="0">
                <a:latin typeface="NimbusRomNo9L-Medi"/>
              </a:rPr>
              <a:t>système matériel </a:t>
            </a:r>
            <a:r>
              <a:rPr lang="fr-FR" sz="1800" b="0" i="0" u="none" strike="noStrike" baseline="0" dirty="0">
                <a:latin typeface="NimbusRomNo9L-Regu"/>
              </a:rPr>
              <a:t>et d’un </a:t>
            </a:r>
            <a:r>
              <a:rPr lang="fr-FR" sz="2000" b="1" i="0" u="none" strike="noStrike" baseline="0" dirty="0">
                <a:latin typeface="NimbusRomNo9L-Medi"/>
              </a:rPr>
              <a:t>logiciel</a:t>
            </a:r>
            <a:endParaRPr lang="fr-FR" sz="2000" b="1" dirty="0">
              <a:latin typeface="NimbusRomNo9L-Medi"/>
            </a:endParaRPr>
          </a:p>
          <a:p>
            <a:pPr marL="285750" indent="-285750" algn="l">
              <a:buFontTx/>
              <a:buChar char="-"/>
            </a:pPr>
            <a:r>
              <a:rPr lang="fr-FR" sz="2000" b="1" i="0" u="none" strike="noStrike" baseline="0" dirty="0">
                <a:latin typeface="NimbusRomNo9L-Medi"/>
              </a:rPr>
              <a:t>architecture spécifique </a:t>
            </a:r>
            <a:r>
              <a:rPr lang="fr-FR" dirty="0">
                <a:latin typeface="NimbusRomNo9L-Regu"/>
              </a:rPr>
              <a:t>/ </a:t>
            </a:r>
            <a:r>
              <a:rPr lang="fr-FR" sz="1800" b="0" i="0" u="none" strike="noStrike" baseline="0" dirty="0">
                <a:latin typeface="NimbusRomNo9L-Regu"/>
              </a:rPr>
              <a:t>exécution d’un ensemble de </a:t>
            </a:r>
            <a:r>
              <a:rPr lang="fr-FR" sz="1800" b="0" i="0" u="none" strike="noStrike" baseline="0" dirty="0">
                <a:latin typeface="NimbusRomNo9L-Medi"/>
              </a:rPr>
              <a:t>tâches particulières</a:t>
            </a:r>
            <a:endParaRPr lang="fr-FR" dirty="0">
              <a:latin typeface="NimbusRomNo9L-Medi"/>
            </a:endParaRPr>
          </a:p>
          <a:p>
            <a:pPr marL="285750" indent="-285750" algn="l">
              <a:buFontTx/>
              <a:buChar char="-"/>
            </a:pPr>
            <a:r>
              <a:rPr lang="fr-FR" sz="1800" b="0" i="0" u="none" strike="noStrike" baseline="0" dirty="0">
                <a:latin typeface="NimbusRomNo9L-Medi"/>
              </a:rPr>
              <a:t>réactif</a:t>
            </a:r>
            <a:r>
              <a:rPr lang="fr-FR" sz="1800" b="0" i="0" u="none" strike="noStrike" baseline="0" dirty="0">
                <a:latin typeface="NimbusRomNo9L-Regu"/>
              </a:rPr>
              <a:t>, </a:t>
            </a:r>
            <a:r>
              <a:rPr lang="fr-FR" sz="1800" b="0" i="0" u="none" strike="noStrike" baseline="0" dirty="0">
                <a:latin typeface="NimbusRomNo9L-Medi"/>
              </a:rPr>
              <a:t>autonome </a:t>
            </a:r>
            <a:r>
              <a:rPr lang="fr-FR" sz="1800" b="0" i="0" u="none" strike="noStrike" baseline="0" dirty="0">
                <a:latin typeface="NimbusRomNo9L-Regu"/>
              </a:rPr>
              <a:t>et en contact permanent avec son environnement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FF7CD00-EAEE-D2E4-A58E-29AAD3EC7732}"/>
              </a:ext>
            </a:extLst>
          </p:cNvPr>
          <p:cNvSpPr txBox="1"/>
          <p:nvPr/>
        </p:nvSpPr>
        <p:spPr>
          <a:xfrm>
            <a:off x="933498" y="1765148"/>
            <a:ext cx="4781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Spécificités d’un système embarqué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7842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C9371-E1F7-86EB-A143-6B59C1893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7B38AFA-B29A-A1B1-ED72-7CE87F4F0F5C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70E9BFD-3CB8-65E6-133F-D52E1F0D573A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Systèmes embarqués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C669BD-D5C4-D2AC-2B6F-0805EF287E36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C6F508C3-6BDB-D7C7-1FC1-C4F7A5E634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08A09EE-7CAD-B25A-51D6-5B36EC034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567" y="1904999"/>
            <a:ext cx="2167508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AC2747F-A946-0EE7-FFC6-5DAE0744E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444" y="4450107"/>
            <a:ext cx="3648074" cy="189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FD361BD-4C8A-699C-B268-9C55CB520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5065" y="3151398"/>
            <a:ext cx="4630960" cy="307391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285C92F-0DC0-C712-B481-E8033F5121BA}"/>
              </a:ext>
            </a:extLst>
          </p:cNvPr>
          <p:cNvSpPr txBox="1"/>
          <p:nvPr/>
        </p:nvSpPr>
        <p:spPr>
          <a:xfrm>
            <a:off x="933498" y="1765148"/>
            <a:ext cx="4781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Programmation d’un système embarqué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895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2F730-BA36-F36E-4331-9F0223015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2B1E7EB-30B4-5335-5CDE-A0F0D610AA28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A27CDBF-C2C8-AA85-8101-2DFCE148D00F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Systèmes embarqués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F3DEBF-C5F8-3EEE-74BE-32BC19F19D66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DDD5D8FC-3901-43B4-54C6-8635294AB1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54E56B8-5F70-CB60-A68E-C2D1B58D1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444" y="4450107"/>
            <a:ext cx="3648074" cy="189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EF1A8D5-2104-0F40-8547-09A43AA038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668" y="1786720"/>
            <a:ext cx="3371850" cy="223814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392124D-9ABC-5A73-9744-A91AF7B9C82A}"/>
              </a:ext>
            </a:extLst>
          </p:cNvPr>
          <p:cNvSpPr txBox="1"/>
          <p:nvPr/>
        </p:nvSpPr>
        <p:spPr>
          <a:xfrm>
            <a:off x="933498" y="1765148"/>
            <a:ext cx="4781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Programmation d’un système embarqué</a:t>
            </a:r>
            <a:endParaRPr lang="fr-FR" dirty="0"/>
          </a:p>
        </p:txBody>
      </p:sp>
      <p:pic>
        <p:nvPicPr>
          <p:cNvPr id="10" name="Image 9" descr="Une image contenant texte, diagramme, Police, nombre&#10;&#10;Description générée automatiquement">
            <a:extLst>
              <a:ext uri="{FF2B5EF4-FFF2-40B4-BE49-F238E27FC236}">
                <a16:creationId xmlns:a16="http://schemas.microsoft.com/office/drawing/2014/main" id="{0C677957-87A1-4551-3FF3-2E3E108780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59" y="2636444"/>
            <a:ext cx="6629975" cy="1737511"/>
          </a:xfrm>
          <a:prstGeom prst="rect">
            <a:avLst/>
          </a:prstGeom>
        </p:spPr>
      </p:pic>
      <p:pic>
        <p:nvPicPr>
          <p:cNvPr id="12" name="Image 11" descr="Une image contenant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3A8E8BE6-4F85-E15F-D882-B11CEA8A4A9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80" y="5046873"/>
            <a:ext cx="6835732" cy="142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18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C886E-0BB0-09F8-4921-669551E87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6EB658-7F9A-67A9-3C9C-078190B6D31B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0F6E247-3212-7B82-CF29-E943D511BA15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Systèmes embarqués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D73D58-FEBC-3382-3F94-F7CEF9487F3E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6D249D25-1AF9-CCF1-6208-AC544E6C1A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7DC7249-D499-F09A-6386-9DC750006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444" y="4450107"/>
            <a:ext cx="3648074" cy="189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D95F6B7-9768-AADE-E46E-DA00295D4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668" y="1786720"/>
            <a:ext cx="3371850" cy="223814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7062C69-C26C-EB15-A434-97BD6E325EE5}"/>
              </a:ext>
            </a:extLst>
          </p:cNvPr>
          <p:cNvSpPr txBox="1"/>
          <p:nvPr/>
        </p:nvSpPr>
        <p:spPr>
          <a:xfrm>
            <a:off x="933498" y="1765148"/>
            <a:ext cx="4781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1" dirty="0"/>
              <a:t>Programmation d’un système embarqué</a:t>
            </a:r>
            <a:endParaRPr lang="fr-FR" dirty="0"/>
          </a:p>
        </p:txBody>
      </p:sp>
      <p:pic>
        <p:nvPicPr>
          <p:cNvPr id="10" name="Image 9" descr="Une image contenant texte, diagramme, Police, nombre&#10;&#10;Description générée automatiquement">
            <a:extLst>
              <a:ext uri="{FF2B5EF4-FFF2-40B4-BE49-F238E27FC236}">
                <a16:creationId xmlns:a16="http://schemas.microsoft.com/office/drawing/2014/main" id="{F2AA90DB-1192-852A-AF04-963D831BC50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59" y="2636444"/>
            <a:ext cx="6629975" cy="1737511"/>
          </a:xfrm>
          <a:prstGeom prst="rect">
            <a:avLst/>
          </a:prstGeom>
        </p:spPr>
      </p:pic>
      <p:pic>
        <p:nvPicPr>
          <p:cNvPr id="12" name="Image 11" descr="Une image contenant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10D7BF96-FFD3-EF72-038D-397E0BF211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80" y="5046873"/>
            <a:ext cx="6835732" cy="142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93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E5314-D525-94B5-0656-CEA44D38A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80A882-3F60-69F7-EA36-4D793E2532D2}"/>
              </a:ext>
            </a:extLst>
          </p:cNvPr>
          <p:cNvSpPr/>
          <p:nvPr/>
        </p:nvSpPr>
        <p:spPr>
          <a:xfrm>
            <a:off x="673975" y="405113"/>
            <a:ext cx="11020314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B88963-2012-EEBD-63CA-B1FE333DD5D2}"/>
              </a:ext>
            </a:extLst>
          </p:cNvPr>
          <p:cNvSpPr txBox="1">
            <a:spLocks/>
          </p:cNvSpPr>
          <p:nvPr/>
        </p:nvSpPr>
        <p:spPr>
          <a:xfrm>
            <a:off x="907225" y="583365"/>
            <a:ext cx="8970548" cy="7014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Systèmes embarqués / TP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692EA6-D2E8-FF45-BF47-EB91C19A1C67}"/>
              </a:ext>
            </a:extLst>
          </p:cNvPr>
          <p:cNvSpPr/>
          <p:nvPr/>
        </p:nvSpPr>
        <p:spPr>
          <a:xfrm>
            <a:off x="619125" y="500258"/>
            <a:ext cx="124142" cy="7498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B44EBCD7-E98E-3772-D777-DE385FFF16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81" y="509288"/>
            <a:ext cx="1825291" cy="749808"/>
          </a:xfrm>
          <a:prstGeom prst="rect">
            <a:avLst/>
          </a:prstGeom>
        </p:spPr>
      </p:pic>
      <p:pic>
        <p:nvPicPr>
          <p:cNvPr id="8" name="Image 7" descr="Une image contenant circuit, Ingénierie électronique, Appareils électroniques, Composant électronique&#10;&#10;Description générée automatiquement">
            <a:extLst>
              <a:ext uri="{FF2B5EF4-FFF2-40B4-BE49-F238E27FC236}">
                <a16:creationId xmlns:a16="http://schemas.microsoft.com/office/drawing/2014/main" id="{974B459F-EB4B-E524-70E8-979F6A6DF0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25" y="4024868"/>
            <a:ext cx="2870805" cy="2107171"/>
          </a:xfrm>
          <a:prstGeom prst="rect">
            <a:avLst/>
          </a:prstGeom>
        </p:spPr>
      </p:pic>
      <p:pic>
        <p:nvPicPr>
          <p:cNvPr id="9" name="Image 8" descr="Une image contenant Police, Graphique, texte, symbole&#10;&#10;Description générée automatiquement">
            <a:extLst>
              <a:ext uri="{FF2B5EF4-FFF2-40B4-BE49-F238E27FC236}">
                <a16:creationId xmlns:a16="http://schemas.microsoft.com/office/drawing/2014/main" id="{55D59586-1FC7-EC4E-F348-8590D59248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67" y="3470788"/>
            <a:ext cx="814158" cy="554080"/>
          </a:xfrm>
          <a:prstGeom prst="rect">
            <a:avLst/>
          </a:prstGeom>
        </p:spPr>
      </p:pic>
      <p:pic>
        <p:nvPicPr>
          <p:cNvPr id="10" name="Image 9" descr="Une image contenant roue, Pièce auto, pneu, Véhicule de jouet&#10;&#10;Description générée automatiquement">
            <a:extLst>
              <a:ext uri="{FF2B5EF4-FFF2-40B4-BE49-F238E27FC236}">
                <a16:creationId xmlns:a16="http://schemas.microsoft.com/office/drawing/2014/main" id="{C006A485-9526-82D3-6EF1-FEF2B193FE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020" y="2376109"/>
            <a:ext cx="1799338" cy="1428675"/>
          </a:xfrm>
          <a:prstGeom prst="rect">
            <a:avLst/>
          </a:prstGeom>
        </p:spPr>
      </p:pic>
      <p:pic>
        <p:nvPicPr>
          <p:cNvPr id="11" name="Image 10" descr="Une image contenant ligne, diagramme, Tracé, texte&#10;&#10;Description générée automatiquement">
            <a:extLst>
              <a:ext uri="{FF2B5EF4-FFF2-40B4-BE49-F238E27FC236}">
                <a16:creationId xmlns:a16="http://schemas.microsoft.com/office/drawing/2014/main" id="{F796D652-1314-3698-22BB-D1EBDD266B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603" y="5060616"/>
            <a:ext cx="2031480" cy="1175427"/>
          </a:xfrm>
          <a:prstGeom prst="rect">
            <a:avLst/>
          </a:prstGeom>
        </p:spPr>
      </p:pic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FA27F9C7-F5A6-1E99-8EE1-32C4491F246B}"/>
              </a:ext>
            </a:extLst>
          </p:cNvPr>
          <p:cNvSpPr/>
          <p:nvPr/>
        </p:nvSpPr>
        <p:spPr>
          <a:xfrm>
            <a:off x="6677868" y="4116004"/>
            <a:ext cx="3127375" cy="369333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Rayonnement de </a:t>
            </a:r>
            <a:r>
              <a:rPr lang="fr-FR" sz="1600" b="1" dirty="0" err="1"/>
              <a:t>LEDs</a:t>
            </a:r>
            <a:endParaRPr lang="fr-FR" sz="1600" b="1" dirty="0"/>
          </a:p>
        </p:txBody>
      </p:sp>
      <p:sp>
        <p:nvSpPr>
          <p:cNvPr id="13" name="Flèche : chevron 12">
            <a:extLst>
              <a:ext uri="{FF2B5EF4-FFF2-40B4-BE49-F238E27FC236}">
                <a16:creationId xmlns:a16="http://schemas.microsoft.com/office/drawing/2014/main" id="{F112A254-F28B-D568-FC38-FF1DCB144E6F}"/>
              </a:ext>
            </a:extLst>
          </p:cNvPr>
          <p:cNvSpPr/>
          <p:nvPr/>
        </p:nvSpPr>
        <p:spPr>
          <a:xfrm>
            <a:off x="6731875" y="4525994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STM </a:t>
            </a:r>
            <a:r>
              <a:rPr lang="fr-FR" sz="1000" dirty="0" err="1">
                <a:solidFill>
                  <a:schemeClr val="bg1"/>
                </a:solidFill>
              </a:rPr>
              <a:t>Nucleo</a:t>
            </a: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14" name="Flèche : chevron 13">
            <a:extLst>
              <a:ext uri="{FF2B5EF4-FFF2-40B4-BE49-F238E27FC236}">
                <a16:creationId xmlns:a16="http://schemas.microsoft.com/office/drawing/2014/main" id="{5D856E52-F1F3-71A9-7A79-E654A66FFDE3}"/>
              </a:ext>
            </a:extLst>
          </p:cNvPr>
          <p:cNvSpPr/>
          <p:nvPr/>
        </p:nvSpPr>
        <p:spPr>
          <a:xfrm>
            <a:off x="8216276" y="4525994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Protocole Série</a:t>
            </a:r>
          </a:p>
        </p:txBody>
      </p:sp>
      <p:sp>
        <p:nvSpPr>
          <p:cNvPr id="15" name="Flèche : chevron 14">
            <a:extLst>
              <a:ext uri="{FF2B5EF4-FFF2-40B4-BE49-F238E27FC236}">
                <a16:creationId xmlns:a16="http://schemas.microsoft.com/office/drawing/2014/main" id="{2BEA7EE3-7561-7D85-E11B-2B32ABBFB551}"/>
              </a:ext>
            </a:extLst>
          </p:cNvPr>
          <p:cNvSpPr/>
          <p:nvPr/>
        </p:nvSpPr>
        <p:spPr>
          <a:xfrm>
            <a:off x="9700677" y="4525478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>
                <a:solidFill>
                  <a:schemeClr val="bg1"/>
                </a:solidFill>
              </a:rPr>
              <a:t>LEDs</a:t>
            </a:r>
            <a:r>
              <a:rPr lang="fr-FR" sz="1000" dirty="0">
                <a:solidFill>
                  <a:schemeClr val="bg1"/>
                </a:solidFill>
              </a:rPr>
              <a:t> Puissance</a:t>
            </a:r>
          </a:p>
        </p:txBody>
      </p:sp>
      <p:sp>
        <p:nvSpPr>
          <p:cNvPr id="17" name="Flèche : pentagone 16">
            <a:extLst>
              <a:ext uri="{FF2B5EF4-FFF2-40B4-BE49-F238E27FC236}">
                <a16:creationId xmlns:a16="http://schemas.microsoft.com/office/drawing/2014/main" id="{550AD890-C947-4D13-D7B8-87DA040631AB}"/>
              </a:ext>
            </a:extLst>
          </p:cNvPr>
          <p:cNvSpPr/>
          <p:nvPr/>
        </p:nvSpPr>
        <p:spPr>
          <a:xfrm>
            <a:off x="6677868" y="1648581"/>
            <a:ext cx="3127375" cy="369333"/>
          </a:xfrm>
          <a:prstGeom prst="homePlate">
            <a:avLst/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Robot</a:t>
            </a:r>
          </a:p>
        </p:txBody>
      </p:sp>
      <p:sp>
        <p:nvSpPr>
          <p:cNvPr id="18" name="Flèche : chevron 17">
            <a:extLst>
              <a:ext uri="{FF2B5EF4-FFF2-40B4-BE49-F238E27FC236}">
                <a16:creationId xmlns:a16="http://schemas.microsoft.com/office/drawing/2014/main" id="{F50B3B4B-DA7F-F7B7-47DC-6432C5287ABE}"/>
              </a:ext>
            </a:extLst>
          </p:cNvPr>
          <p:cNvSpPr/>
          <p:nvPr/>
        </p:nvSpPr>
        <p:spPr>
          <a:xfrm>
            <a:off x="6731875" y="2058055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STM </a:t>
            </a:r>
            <a:r>
              <a:rPr lang="fr-FR" sz="1000" dirty="0" err="1">
                <a:solidFill>
                  <a:schemeClr val="bg1"/>
                </a:solidFill>
              </a:rPr>
              <a:t>Nucleo</a:t>
            </a: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19" name="Flèche : chevron 18">
            <a:extLst>
              <a:ext uri="{FF2B5EF4-FFF2-40B4-BE49-F238E27FC236}">
                <a16:creationId xmlns:a16="http://schemas.microsoft.com/office/drawing/2014/main" id="{F62B2A4C-EC7F-A004-9102-F61A7B625CDB}"/>
              </a:ext>
            </a:extLst>
          </p:cNvPr>
          <p:cNvSpPr/>
          <p:nvPr/>
        </p:nvSpPr>
        <p:spPr>
          <a:xfrm>
            <a:off x="8216276" y="2058055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Robotique</a:t>
            </a:r>
          </a:p>
        </p:txBody>
      </p:sp>
      <p:sp>
        <p:nvSpPr>
          <p:cNvPr id="20" name="Flèche : chevron 19">
            <a:extLst>
              <a:ext uri="{FF2B5EF4-FFF2-40B4-BE49-F238E27FC236}">
                <a16:creationId xmlns:a16="http://schemas.microsoft.com/office/drawing/2014/main" id="{41D84A4E-2447-408D-AE58-69266CAC3254}"/>
              </a:ext>
            </a:extLst>
          </p:cNvPr>
          <p:cNvSpPr/>
          <p:nvPr/>
        </p:nvSpPr>
        <p:spPr>
          <a:xfrm>
            <a:off x="9700677" y="2057539"/>
            <a:ext cx="1509681" cy="189354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Communication</a:t>
            </a:r>
          </a:p>
        </p:txBody>
      </p:sp>
      <p:pic>
        <p:nvPicPr>
          <p:cNvPr id="21" name="Image 20" descr="Une image contenant Appareils électroniques, Ingénierie électronique, Composant de circuit, fils électriques&#10;&#10;Description générée automatiquement">
            <a:extLst>
              <a:ext uri="{FF2B5EF4-FFF2-40B4-BE49-F238E27FC236}">
                <a16:creationId xmlns:a16="http://schemas.microsoft.com/office/drawing/2014/main" id="{2E0FBB7E-97F4-BE0C-A82E-C13C6AE787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383" y="5106826"/>
            <a:ext cx="2660612" cy="1081121"/>
          </a:xfrm>
          <a:prstGeom prst="rect">
            <a:avLst/>
          </a:prstGeom>
        </p:spPr>
      </p:pic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27B31475-56B9-4AD9-A19F-229FAAE1D6F6}"/>
              </a:ext>
            </a:extLst>
          </p:cNvPr>
          <p:cNvCxnSpPr>
            <a:cxnSpLocks/>
          </p:cNvCxnSpPr>
          <p:nvPr/>
        </p:nvCxnSpPr>
        <p:spPr>
          <a:xfrm>
            <a:off x="6391275" y="3963110"/>
            <a:ext cx="53705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3E0DBEE-FF45-79F4-FEDB-5D648E19A291}"/>
              </a:ext>
            </a:extLst>
          </p:cNvPr>
          <p:cNvSpPr/>
          <p:nvPr/>
        </p:nvSpPr>
        <p:spPr>
          <a:xfrm>
            <a:off x="3128925" y="5387352"/>
            <a:ext cx="842714" cy="744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2835826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624"/>
      </a:dk2>
      <a:lt2>
        <a:srgbClr val="E2E8E6"/>
      </a:lt2>
      <a:accent1>
        <a:srgbClr val="C696A7"/>
      </a:accent1>
      <a:accent2>
        <a:srgbClr val="BA827F"/>
      </a:accent2>
      <a:accent3>
        <a:srgbClr val="BC9E83"/>
      </a:accent3>
      <a:accent4>
        <a:srgbClr val="ABA575"/>
      </a:accent4>
      <a:accent5>
        <a:srgbClr val="9CA87F"/>
      </a:accent5>
      <a:accent6>
        <a:srgbClr val="85AD76"/>
      </a:accent6>
      <a:hlink>
        <a:srgbClr val="568F7B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1485</TotalTime>
  <Words>1445</Words>
  <Application>Microsoft Office PowerPoint</Application>
  <PresentationFormat>Grand écran</PresentationFormat>
  <Paragraphs>386</Paragraphs>
  <Slides>34</Slides>
  <Notes>29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8" baseType="lpstr">
      <vt:lpstr>Arial</vt:lpstr>
      <vt:lpstr>ArialUnicodeMS</vt:lpstr>
      <vt:lpstr>Avenir Next LT Pro</vt:lpstr>
      <vt:lpstr>Bahnschrift Light</vt:lpstr>
      <vt:lpstr>Bahnschrift SemiBold</vt:lpstr>
      <vt:lpstr>Calibri</vt:lpstr>
      <vt:lpstr>Cambria Math</vt:lpstr>
      <vt:lpstr>FreeSans</vt:lpstr>
      <vt:lpstr>Liberation Sans</vt:lpstr>
      <vt:lpstr>Montserrat</vt:lpstr>
      <vt:lpstr>NimbusRomNo9L-Medi</vt:lpstr>
      <vt:lpstr>NimbusRomNo9L-Regu</vt:lpstr>
      <vt:lpstr>Wingdings</vt:lpstr>
      <vt:lpstr>AccentBoxVTI</vt:lpstr>
      <vt:lpstr> UE Interfaçage Numérique</vt:lpstr>
      <vt:lpstr>Présentation PowerPoint</vt:lpstr>
      <vt:lpstr>Présentation PowerPoint</vt:lpstr>
      <vt:lpstr> Systèmes embarqués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 Caméras et images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 UE Interfaçage Numérique  Déroulement et sujets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 UE Interfaçage Numérique  Modalités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Outils Numériques - Méthodes et Outils</dc:title>
  <dc:creator>Julien VILLEMEJANE</dc:creator>
  <cp:lastModifiedBy>Julien VILLEMEJANE</cp:lastModifiedBy>
  <cp:revision>765</cp:revision>
  <dcterms:created xsi:type="dcterms:W3CDTF">2023-04-08T12:37:13Z</dcterms:created>
  <dcterms:modified xsi:type="dcterms:W3CDTF">2025-11-12T15:12:44Z</dcterms:modified>
</cp:coreProperties>
</file>